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Slab"/>
      <p:regular r:id="rId24"/>
      <p:bold r:id="rId25"/>
    </p:embeddedFont>
    <p:embeddedFont>
      <p:font typeface="Squada One"/>
      <p:regular r:id="rId26"/>
    </p:embeddedFont>
    <p:embeddedFont>
      <p:font typeface="Roboto Mono"/>
      <p:regular r:id="rId27"/>
      <p:bold r:id="rId28"/>
      <p:italic r:id="rId29"/>
      <p:boldItalic r:id="rId30"/>
    </p:embeddedFont>
    <p:embeddedFont>
      <p:font typeface="Roboto Slab Regular"/>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EE83717-510F-4D31-97BB-FAC31EAA7AF7}">
  <a:tblStyle styleId="{BEE83717-510F-4D31-97BB-FAC31EAA7AF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Slab-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quadaOne-regular.fntdata"/><Relationship Id="rId25" Type="http://schemas.openxmlformats.org/officeDocument/2006/relationships/font" Target="fonts/RobotoSlab-bold.fntdata"/><Relationship Id="rId28" Type="http://schemas.openxmlformats.org/officeDocument/2006/relationships/font" Target="fonts/RobotoMono-bold.fntdata"/><Relationship Id="rId27" Type="http://schemas.openxmlformats.org/officeDocument/2006/relationships/font" Target="fonts/RobotoMon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SlabRegular-regular.fntdata"/><Relationship Id="rId30" Type="http://schemas.openxmlformats.org/officeDocument/2006/relationships/font" Target="fonts/RobotoMono-bold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RobotoSlabRegular-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ythonconquerstheuniverse.wordpress.com/2009/10/03/static-vs-dynamic-typing-of-programming-languages/"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9768feea1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9768feea1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c286d4fd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8c286d4fd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91214780e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91214780e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4dfce81f19_0_1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4dfce81f19_0_1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8faa4a749d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8faa4a749d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9166c9845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9166c984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It is important to note that </a:t>
            </a:r>
            <a:r>
              <a:rPr lang="es"/>
              <a:t>variables</a:t>
            </a:r>
            <a:r>
              <a:rPr lang="es"/>
              <a:t> in Python are dynamically typed. This means that if I have a variable and call it favorite_thing and set it to “pasta” (favorite_thing = “pasta”), but then I realize I like the number 11 better, in Python, I can change favorite_thing to 11 (favorite_thing = 11), without a problem! This will cause an error in some other languages however, so don’t think this is always the norm!</a:t>
            </a:r>
            <a:endParaRPr/>
          </a:p>
          <a:p>
            <a:pPr indent="0" lvl="0" marL="0" rtl="0" algn="l">
              <a:spcBef>
                <a:spcPts val="0"/>
              </a:spcBef>
              <a:spcAft>
                <a:spcPts val="0"/>
              </a:spcAft>
              <a:buNone/>
            </a:pPr>
            <a:r>
              <a:rPr lang="es"/>
              <a:t>You will find out, we will always attach links for you guys to learn more :) </a:t>
            </a:r>
            <a:r>
              <a:rPr lang="es" u="sng">
                <a:solidFill>
                  <a:schemeClr val="hlink"/>
                </a:solidFill>
                <a:hlinkClick r:id="rId2"/>
              </a:rPr>
              <a:t>https://pythonconquerstheuniverse.wordpress.com/2009/10/03/static-vs-dynamic-typing-of-programming-languages/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91214780e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91214780e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9166c9845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9166c9845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929d292ce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929d292ce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4dfce81f19_0_1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4dfce81f19_0_1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8d5d1e31f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8d5d1e31f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4dfce81f19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4dfce81f19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4dfce81f1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4dfce81f1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4dfce81f19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4dfce81f19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8d5d1e31f0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8d5d1e31f0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8d5d1e31f0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8d5d1e31f0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9" name="Shape 9"/>
        <p:cNvGrpSpPr/>
        <p:nvPr/>
      </p:nvGrpSpPr>
      <p:grpSpPr>
        <a:xfrm>
          <a:off x="0" y="0"/>
          <a:ext cx="0" cy="0"/>
          <a:chOff x="0" y="0"/>
          <a:chExt cx="0" cy="0"/>
        </a:xfrm>
      </p:grpSpPr>
      <p:sp>
        <p:nvSpPr>
          <p:cNvPr id="10" name="Google Shape;10;p2"/>
          <p:cNvSpPr/>
          <p:nvPr/>
        </p:nvSpPr>
        <p:spPr>
          <a:xfrm>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19" name="Google Shape;19;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2"/>
          <p:cNvGrpSpPr/>
          <p:nvPr/>
        </p:nvGrpSpPr>
        <p:grpSpPr>
          <a:xfrm>
            <a:off x="3997828" y="2247423"/>
            <a:ext cx="5146850" cy="899100"/>
            <a:chOff x="3297875" y="1761075"/>
            <a:chExt cx="5846700" cy="899100"/>
          </a:xfrm>
        </p:grpSpPr>
        <p:cxnSp>
          <p:nvCxnSpPr>
            <p:cNvPr id="22" name="Google Shape;22;p2"/>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3" name="Google Shape;23;p2"/>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
        <p:nvSpPr>
          <p:cNvPr id="24" name="Google Shape;24;p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115" name="Shape 115"/>
        <p:cNvGrpSpPr/>
        <p:nvPr/>
      </p:nvGrpSpPr>
      <p:grpSpPr>
        <a:xfrm>
          <a:off x="0" y="0"/>
          <a:ext cx="0" cy="0"/>
          <a:chOff x="0" y="0"/>
          <a:chExt cx="0" cy="0"/>
        </a:xfrm>
      </p:grpSpPr>
      <p:sp>
        <p:nvSpPr>
          <p:cNvPr id="116" name="Google Shape;116;p1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19" name="Google Shape;119;p11"/>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120" name="Google Shape;120;p11"/>
          <p:cNvGrpSpPr/>
          <p:nvPr/>
        </p:nvGrpSpPr>
        <p:grpSpPr>
          <a:xfrm>
            <a:off x="5892456" y="-140013"/>
            <a:ext cx="1646100" cy="3802200"/>
            <a:chOff x="5892456" y="-140013"/>
            <a:chExt cx="1646100" cy="3802200"/>
          </a:xfrm>
        </p:grpSpPr>
        <p:cxnSp>
          <p:nvCxnSpPr>
            <p:cNvPr id="121" name="Google Shape;121;p11"/>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22" name="Google Shape;122;p11"/>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23" name="Google Shape;123;p11"/>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24" name="Google Shape;124;p1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125" name="Shape 125"/>
        <p:cNvGrpSpPr/>
        <p:nvPr/>
      </p:nvGrpSpPr>
      <p:grpSpPr>
        <a:xfrm>
          <a:off x="0" y="0"/>
          <a:ext cx="0" cy="0"/>
          <a:chOff x="0" y="0"/>
          <a:chExt cx="0" cy="0"/>
        </a:xfrm>
      </p:grpSpPr>
      <p:sp>
        <p:nvSpPr>
          <p:cNvPr id="126" name="Google Shape;126;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2"/>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2"/>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29" name="Google Shape;129;p12"/>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130" name="Google Shape;130;p12"/>
          <p:cNvGrpSpPr/>
          <p:nvPr/>
        </p:nvGrpSpPr>
        <p:grpSpPr>
          <a:xfrm>
            <a:off x="1602929" y="-140013"/>
            <a:ext cx="1646100" cy="3802200"/>
            <a:chOff x="1602929" y="-140013"/>
            <a:chExt cx="1646100" cy="3802200"/>
          </a:xfrm>
        </p:grpSpPr>
        <p:cxnSp>
          <p:nvCxnSpPr>
            <p:cNvPr id="131" name="Google Shape;131;p12"/>
            <p:cNvCxnSpPr>
              <a:stCxn id="12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32" name="Google Shape;132;p12"/>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33" name="Google Shape;133;p12"/>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134" name="Google Shape;134;p1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135" name="Shape 135"/>
        <p:cNvGrpSpPr/>
        <p:nvPr/>
      </p:nvGrpSpPr>
      <p:grpSpPr>
        <a:xfrm>
          <a:off x="0" y="0"/>
          <a:ext cx="0" cy="0"/>
          <a:chOff x="0" y="0"/>
          <a:chExt cx="0" cy="0"/>
        </a:xfrm>
      </p:grpSpPr>
      <p:sp>
        <p:nvSpPr>
          <p:cNvPr id="136" name="Google Shape;136;p13"/>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37" name="Google Shape;137;p13"/>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38" name="Google Shape;138;p1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1" name="Google Shape;141;p13"/>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42" name="Google Shape;142;p13"/>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43" name="Google Shape;143;p13"/>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44" name="Google Shape;144;p1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145" name="Shape 145"/>
        <p:cNvGrpSpPr/>
        <p:nvPr/>
      </p:nvGrpSpPr>
      <p:grpSpPr>
        <a:xfrm>
          <a:off x="0" y="0"/>
          <a:ext cx="0" cy="0"/>
          <a:chOff x="0" y="0"/>
          <a:chExt cx="0" cy="0"/>
        </a:xfrm>
      </p:grpSpPr>
      <p:sp>
        <p:nvSpPr>
          <p:cNvPr id="146" name="Google Shape;146;p14"/>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47" name="Google Shape;147;p14"/>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48" name="Google Shape;148;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4"/>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4"/>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51" name="Google Shape;151;p14"/>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52" name="Google Shape;152;p14"/>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53" name="Google Shape;153;p14"/>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54" name="Google Shape;154;p1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155" name="Shape 155"/>
        <p:cNvGrpSpPr/>
        <p:nvPr/>
      </p:nvGrpSpPr>
      <p:grpSpPr>
        <a:xfrm>
          <a:off x="0" y="0"/>
          <a:ext cx="0" cy="0"/>
          <a:chOff x="0" y="0"/>
          <a:chExt cx="0" cy="0"/>
        </a:xfrm>
      </p:grpSpPr>
      <p:sp>
        <p:nvSpPr>
          <p:cNvPr id="156" name="Google Shape;156;p1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5"/>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0" name="Google Shape;160;p15"/>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1" name="Google Shape;161;p1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162" name="Shape 162"/>
        <p:cNvGrpSpPr/>
        <p:nvPr/>
      </p:nvGrpSpPr>
      <p:grpSpPr>
        <a:xfrm>
          <a:off x="0" y="0"/>
          <a:ext cx="0" cy="0"/>
          <a:chOff x="0" y="0"/>
          <a:chExt cx="0" cy="0"/>
        </a:xfrm>
      </p:grpSpPr>
      <p:sp>
        <p:nvSpPr>
          <p:cNvPr id="163" name="Google Shape;163;p1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6"/>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6"/>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67" name="Google Shape;167;p1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
  <p:cSld name="CUSTOM_3_1">
    <p:spTree>
      <p:nvGrpSpPr>
        <p:cNvPr id="168" name="Shape 168"/>
        <p:cNvGrpSpPr/>
        <p:nvPr/>
      </p:nvGrpSpPr>
      <p:grpSpPr>
        <a:xfrm>
          <a:off x="0" y="0"/>
          <a:ext cx="0" cy="0"/>
          <a:chOff x="0" y="0"/>
          <a:chExt cx="0" cy="0"/>
        </a:xfrm>
      </p:grpSpPr>
      <p:sp>
        <p:nvSpPr>
          <p:cNvPr id="169" name="Google Shape;169;p17"/>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7"/>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7"/>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7"/>
          <p:cNvSpPr txBox="1"/>
          <p:nvPr>
            <p:ph type="ctrTitle"/>
          </p:nvPr>
        </p:nvSpPr>
        <p:spPr>
          <a:xfrm>
            <a:off x="2391521" y="106300"/>
            <a:ext cx="4362000" cy="946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173" name="Shape 173"/>
        <p:cNvGrpSpPr/>
        <p:nvPr/>
      </p:nvGrpSpPr>
      <p:grpSpPr>
        <a:xfrm>
          <a:off x="0" y="0"/>
          <a:ext cx="0" cy="0"/>
          <a:chOff x="0" y="0"/>
          <a:chExt cx="0" cy="0"/>
        </a:xfrm>
      </p:grpSpPr>
      <p:sp>
        <p:nvSpPr>
          <p:cNvPr id="174" name="Google Shape;174;p18"/>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5" name="Google Shape;175;p18"/>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8"/>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9" name="Google Shape;179;p1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180" name="Shape 180"/>
        <p:cNvGrpSpPr/>
        <p:nvPr/>
      </p:nvGrpSpPr>
      <p:grpSpPr>
        <a:xfrm>
          <a:off x="0" y="0"/>
          <a:ext cx="0" cy="0"/>
          <a:chOff x="0" y="0"/>
          <a:chExt cx="0" cy="0"/>
        </a:xfrm>
      </p:grpSpPr>
      <p:sp>
        <p:nvSpPr>
          <p:cNvPr id="181" name="Google Shape;181;p19"/>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84" name="Google Shape;184;p19"/>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85" name="Google Shape;185;p1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186" name="Shape 186"/>
        <p:cNvGrpSpPr/>
        <p:nvPr/>
      </p:nvGrpSpPr>
      <p:grpSpPr>
        <a:xfrm>
          <a:off x="0" y="0"/>
          <a:ext cx="0" cy="0"/>
          <a:chOff x="0" y="0"/>
          <a:chExt cx="0" cy="0"/>
        </a:xfrm>
      </p:grpSpPr>
      <p:sp>
        <p:nvSpPr>
          <p:cNvPr id="187" name="Google Shape;187;p20"/>
          <p:cNvSpPr/>
          <p:nvPr/>
        </p:nvSpPr>
        <p:spPr>
          <a:xfrm>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90" name="Google Shape;190;p20"/>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91" name="Google Shape;191;p20"/>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92" name="Google Shape;192;p20"/>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93" name="Google Shape;193;p20"/>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94" name="Google Shape;194;p20"/>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95" name="Google Shape;195;p2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5" name="Shape 25"/>
        <p:cNvGrpSpPr/>
        <p:nvPr/>
      </p:nvGrpSpPr>
      <p:grpSpPr>
        <a:xfrm>
          <a:off x="0" y="0"/>
          <a:ext cx="0" cy="0"/>
          <a:chOff x="0" y="0"/>
          <a:chExt cx="0" cy="0"/>
        </a:xfrm>
      </p:grpSpPr>
      <p:sp>
        <p:nvSpPr>
          <p:cNvPr id="26" name="Google Shape;26;p3"/>
          <p:cNvSpPr/>
          <p:nvPr/>
        </p:nvSpPr>
        <p:spPr>
          <a:xfrm flipH="1">
            <a:off x="59"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6" name="Google Shape;36;p3"/>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37" name="Google Shape;37;p3"/>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
        <p:nvSpPr>
          <p:cNvPr id="38" name="Google Shape;38;p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824">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196" name="Shape 196"/>
        <p:cNvGrpSpPr/>
        <p:nvPr/>
      </p:nvGrpSpPr>
      <p:grpSpPr>
        <a:xfrm>
          <a:off x="0" y="0"/>
          <a:ext cx="0" cy="0"/>
          <a:chOff x="0" y="0"/>
          <a:chExt cx="0" cy="0"/>
        </a:xfrm>
      </p:grpSpPr>
      <p:sp>
        <p:nvSpPr>
          <p:cNvPr id="197" name="Google Shape;197;p21"/>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1"/>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1"/>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202" name="Google Shape;202;p21"/>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03" name="Google Shape;203;p2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204" name="Shape 204"/>
        <p:cNvGrpSpPr/>
        <p:nvPr/>
      </p:nvGrpSpPr>
      <p:grpSpPr>
        <a:xfrm>
          <a:off x="0" y="0"/>
          <a:ext cx="0" cy="0"/>
          <a:chOff x="0" y="0"/>
          <a:chExt cx="0" cy="0"/>
        </a:xfrm>
      </p:grpSpPr>
      <p:sp>
        <p:nvSpPr>
          <p:cNvPr id="205" name="Google Shape;205;p22"/>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09" name="Google Shape;209;p22"/>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210" name="Google Shape;210;p22"/>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212" name="Shape 212"/>
        <p:cNvGrpSpPr/>
        <p:nvPr/>
      </p:nvGrpSpPr>
      <p:grpSpPr>
        <a:xfrm>
          <a:off x="0" y="0"/>
          <a:ext cx="0" cy="0"/>
          <a:chOff x="0" y="0"/>
          <a:chExt cx="0" cy="0"/>
        </a:xfrm>
      </p:grpSpPr>
      <p:sp>
        <p:nvSpPr>
          <p:cNvPr id="213" name="Google Shape;213;p23"/>
          <p:cNvSpPr txBox="1"/>
          <p:nvPr>
            <p:ph type="ctrTitle"/>
          </p:nvPr>
        </p:nvSpPr>
        <p:spPr>
          <a:xfrm>
            <a:off x="1029365" y="892950"/>
            <a:ext cx="22752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1800">
                <a:solidFill>
                  <a:srgbClr val="9C1B40"/>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214" name="Google Shape;214;p23"/>
          <p:cNvSpPr txBox="1"/>
          <p:nvPr>
            <p:ph idx="1" type="subTitle"/>
          </p:nvPr>
        </p:nvSpPr>
        <p:spPr>
          <a:xfrm>
            <a:off x="1029365" y="2982500"/>
            <a:ext cx="21894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rgbClr val="9C1B40"/>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
        <p:nvSpPr>
          <p:cNvPr id="215" name="Google Shape;215;p2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216" name="Shape 216"/>
        <p:cNvGrpSpPr/>
        <p:nvPr/>
      </p:nvGrpSpPr>
      <p:grpSpPr>
        <a:xfrm>
          <a:off x="0" y="0"/>
          <a:ext cx="0" cy="0"/>
          <a:chOff x="0" y="0"/>
          <a:chExt cx="0" cy="0"/>
        </a:xfrm>
      </p:grpSpPr>
      <p:sp>
        <p:nvSpPr>
          <p:cNvPr id="217" name="Google Shape;217;p2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218" name="Shape 218"/>
        <p:cNvGrpSpPr/>
        <p:nvPr/>
      </p:nvGrpSpPr>
      <p:grpSpPr>
        <a:xfrm>
          <a:off x="0" y="0"/>
          <a:ext cx="0" cy="0"/>
          <a:chOff x="0" y="0"/>
          <a:chExt cx="0" cy="0"/>
        </a:xfrm>
      </p:grpSpPr>
      <p:sp>
        <p:nvSpPr>
          <p:cNvPr id="219" name="Google Shape;219;p2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39" name="Shape 39"/>
        <p:cNvGrpSpPr/>
        <p:nvPr/>
      </p:nvGrpSpPr>
      <p:grpSpPr>
        <a:xfrm>
          <a:off x="0" y="0"/>
          <a:ext cx="0" cy="0"/>
          <a:chOff x="0" y="0"/>
          <a:chExt cx="0" cy="0"/>
        </a:xfrm>
      </p:grpSpPr>
      <p:sp>
        <p:nvSpPr>
          <p:cNvPr id="40" name="Google Shape;40;p4"/>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43" name="Google Shape;43;p4"/>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4" name="Google Shape;44;p4"/>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46" name="Shape 46"/>
        <p:cNvGrpSpPr/>
        <p:nvPr/>
      </p:nvGrpSpPr>
      <p:grpSpPr>
        <a:xfrm>
          <a:off x="0" y="0"/>
          <a:ext cx="0" cy="0"/>
          <a:chOff x="0" y="0"/>
          <a:chExt cx="0" cy="0"/>
        </a:xfrm>
      </p:grpSpPr>
      <p:sp>
        <p:nvSpPr>
          <p:cNvPr id="47" name="Google Shape;47;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51" name="Google Shape;51;p5"/>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52" name="Google Shape;52;p5"/>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3" name="Google Shape;53;p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54" name="Shape 54"/>
        <p:cNvGrpSpPr/>
        <p:nvPr/>
      </p:nvGrpSpPr>
      <p:grpSpPr>
        <a:xfrm>
          <a:off x="0" y="0"/>
          <a:ext cx="0" cy="0"/>
          <a:chOff x="0" y="0"/>
          <a:chExt cx="0" cy="0"/>
        </a:xfrm>
      </p:grpSpPr>
      <p:sp>
        <p:nvSpPr>
          <p:cNvPr id="55" name="Google Shape;55;p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58" name="Google Shape;58;p6"/>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59" name="Google Shape;59;p6"/>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61" name="Shape 61"/>
        <p:cNvGrpSpPr/>
        <p:nvPr/>
      </p:nvGrpSpPr>
      <p:grpSpPr>
        <a:xfrm>
          <a:off x="0" y="0"/>
          <a:ext cx="0" cy="0"/>
          <a:chOff x="0" y="0"/>
          <a:chExt cx="0" cy="0"/>
        </a:xfrm>
      </p:grpSpPr>
      <p:sp>
        <p:nvSpPr>
          <p:cNvPr id="62" name="Google Shape;62;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5" name="Google Shape;65;p7"/>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6" name="Google Shape;66;p7"/>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7" name="Google Shape;67;p7"/>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 name="Google Shape;68;p7"/>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9" name="Google Shape;69;p7"/>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0" name="Google Shape;70;p7"/>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1" name="Google Shape;71;p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72" name="Shape 72"/>
        <p:cNvGrpSpPr/>
        <p:nvPr/>
      </p:nvGrpSpPr>
      <p:grpSpPr>
        <a:xfrm>
          <a:off x="0" y="0"/>
          <a:ext cx="0" cy="0"/>
          <a:chOff x="0" y="0"/>
          <a:chExt cx="0" cy="0"/>
        </a:xfrm>
      </p:grpSpPr>
      <p:sp>
        <p:nvSpPr>
          <p:cNvPr id="73" name="Google Shape;73;p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6" name="Google Shape;76;p8"/>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7" name="Google Shape;77;p8"/>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8" name="Google Shape;78;p8"/>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9" name="Google Shape;79;p8"/>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0" name="Google Shape;80;p8"/>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1" name="Google Shape;81;p8"/>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2" name="Google Shape;82;p8"/>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 name="Google Shape;83;p8"/>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8"/>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5" name="Google Shape;85;p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86" name="Shape 86"/>
        <p:cNvGrpSpPr/>
        <p:nvPr/>
      </p:nvGrpSpPr>
      <p:grpSpPr>
        <a:xfrm>
          <a:off x="0" y="0"/>
          <a:ext cx="0" cy="0"/>
          <a:chOff x="0" y="0"/>
          <a:chExt cx="0" cy="0"/>
        </a:xfrm>
      </p:grpSpPr>
      <p:sp>
        <p:nvSpPr>
          <p:cNvPr id="87" name="Google Shape;87;p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0" name="Google Shape;90;p9"/>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1" name="Google Shape;91;p9"/>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2" name="Google Shape;92;p9"/>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3" name="Google Shape;93;p9"/>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4" name="Google Shape;94;p9"/>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95" name="Google Shape;95;p9"/>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96" name="Google Shape;96;p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97" name="Shape 97"/>
        <p:cNvGrpSpPr/>
        <p:nvPr/>
      </p:nvGrpSpPr>
      <p:grpSpPr>
        <a:xfrm>
          <a:off x="0" y="0"/>
          <a:ext cx="0" cy="0"/>
          <a:chOff x="0" y="0"/>
          <a:chExt cx="0" cy="0"/>
        </a:xfrm>
      </p:grpSpPr>
      <p:sp>
        <p:nvSpPr>
          <p:cNvPr id="98" name="Google Shape;98;p1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1" name="Google Shape;101;p10"/>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2" name="Google Shape;102;p10"/>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103" name="Google Shape;103;p10"/>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104" name="Google Shape;104;p10"/>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5" name="Google Shape;105;p10"/>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6" name="Google Shape;106;p10"/>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7" name="Google Shape;107;p1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08" name="Google Shape;108;p10"/>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9" name="Google Shape;109;p10"/>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10" name="Google Shape;110;p10"/>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11" name="Google Shape;111;p10"/>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12" name="Google Shape;112;p10"/>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13" name="Google Shape;113;p10"/>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14" name="Google Shape;114;p1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242637"/>
            </a:gs>
            <a:gs pos="51000">
              <a:srgbClr val="242637"/>
            </a:gs>
            <a:gs pos="100000">
              <a:srgbClr val="33364F"/>
            </a:gs>
          </a:gsLst>
          <a:lin ang="1890073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
        <p:nvSpPr>
          <p:cNvPr id="8" name="Google Shape;8;p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 Id="rId3" Type="http://schemas.openxmlformats.org/officeDocument/2006/relationships/hyperlink" Target="https://repl.it/" TargetMode="External"/><Relationship Id="rId4" Type="http://schemas.openxmlformats.org/officeDocument/2006/relationships/image" Target="../media/image6.png"/><Relationship Id="rId5"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 Id="rId3" Type="http://schemas.openxmlformats.org/officeDocument/2006/relationships/hyperlink" Target="https://realpython.com/python-print/" TargetMode="External"/><Relationship Id="rId4" Type="http://schemas.openxmlformats.org/officeDocument/2006/relationships/hyperlink" Target="https://www.freecodecamp.org/news/python-new-line-and-how-to-python-print-without-a-newline/#:~:text=The%20new%20line%20character%20in%20Python%20is%20%5Cn%20.,used%20to%20separate%20the%20line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hyperlink" Target="https://www.learnpython.org/en/Variables_and_Types" TargetMode="External"/><Relationship Id="rId4" Type="http://schemas.openxmlformats.org/officeDocument/2006/relationships/hyperlink" Target="https://www.python-course.eu/variables.php" TargetMode="External"/><Relationship Id="rId5" Type="http://schemas.openxmlformats.org/officeDocument/2006/relationships/hyperlink" Target="https://www.w3schools.com/python/python_variables.asp"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 Id="rId3" Type="http://schemas.openxmlformats.org/officeDocument/2006/relationships/hyperlink" Target="https://www.it.iitb.ac.in/~vijaya/ssrvm/worksheetscd/getWorksheets.com/Language%20Arts/madlibsdoc.pdf"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mailto:asareen@raleighcharterhs.org" TargetMode="External"/><Relationship Id="rId4" Type="http://schemas.openxmlformats.org/officeDocument/2006/relationships/hyperlink" Target="mailto:fcutuiba@raleighcharterhs.org" TargetMode="External"/><Relationship Id="rId5" Type="http://schemas.openxmlformats.org/officeDocument/2006/relationships/hyperlink" Target="mailto:kpiryani@raleighcharterhs.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1.png"/><Relationship Id="rId5" Type="http://schemas.openxmlformats.org/officeDocument/2006/relationships/image" Target="../media/image4.png"/><Relationship Id="rId6"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6"/>
          <p:cNvSpPr txBox="1"/>
          <p:nvPr>
            <p:ph type="ctrTitle"/>
          </p:nvPr>
        </p:nvSpPr>
        <p:spPr>
          <a:xfrm>
            <a:off x="2627850" y="49700"/>
            <a:ext cx="3888300" cy="94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3800"/>
              <a:t>Welcome Back!</a:t>
            </a:r>
            <a:endParaRPr sz="3800"/>
          </a:p>
        </p:txBody>
      </p:sp>
      <p:sp>
        <p:nvSpPr>
          <p:cNvPr id="225" name="Google Shape;225;p26"/>
          <p:cNvSpPr txBox="1"/>
          <p:nvPr/>
        </p:nvSpPr>
        <p:spPr>
          <a:xfrm>
            <a:off x="247625" y="1153225"/>
            <a:ext cx="4372200" cy="380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000">
                <a:solidFill>
                  <a:srgbClr val="FFFFFF"/>
                </a:solidFill>
                <a:latin typeface="Roboto Slab Regular"/>
                <a:ea typeface="Roboto Slab Regular"/>
                <a:cs typeface="Roboto Slab Regular"/>
                <a:sym typeface="Roboto Slab Regular"/>
              </a:rPr>
              <a:t>Thank you so much for joining us for another CompSci Meeting! We are currently creating breakout rooms for you guys based on your experience level. While we do that, please sign up for </a:t>
            </a:r>
            <a:r>
              <a:rPr lang="es" sz="2000" u="sng">
                <a:solidFill>
                  <a:schemeClr val="hlink"/>
                </a:solidFill>
                <a:latin typeface="Roboto Slab Regular"/>
                <a:ea typeface="Roboto Slab Regular"/>
                <a:cs typeface="Roboto Slab Regular"/>
                <a:sym typeface="Roboto Slab Regular"/>
                <a:hlinkClick r:id="rId3"/>
              </a:rPr>
              <a:t>Repl.it</a:t>
            </a:r>
            <a:r>
              <a:rPr lang="es" sz="2000">
                <a:solidFill>
                  <a:srgbClr val="FFFFFF"/>
                </a:solidFill>
                <a:latin typeface="Roboto Slab Regular"/>
                <a:ea typeface="Roboto Slab Regular"/>
                <a:cs typeface="Roboto Slab Regular"/>
                <a:sym typeface="Roboto Slab Regular"/>
              </a:rPr>
              <a:t>. This will be the coding environment we will use throughout the year. When asked for your favorite languages, make sure to click Python! (The other two don’t matter). </a:t>
            </a:r>
            <a:endParaRPr sz="2000">
              <a:solidFill>
                <a:srgbClr val="FFFFFF"/>
              </a:solidFill>
              <a:latin typeface="Roboto Slab Regular"/>
              <a:ea typeface="Roboto Slab Regular"/>
              <a:cs typeface="Roboto Slab Regular"/>
              <a:sym typeface="Roboto Slab Regular"/>
            </a:endParaRPr>
          </a:p>
        </p:txBody>
      </p:sp>
      <p:pic>
        <p:nvPicPr>
          <p:cNvPr id="226" name="Google Shape;226;p26"/>
          <p:cNvPicPr preferRelativeResize="0"/>
          <p:nvPr/>
        </p:nvPicPr>
        <p:blipFill>
          <a:blip r:embed="rId4">
            <a:alphaModFix/>
          </a:blip>
          <a:stretch>
            <a:fillRect/>
          </a:stretch>
        </p:blipFill>
        <p:spPr>
          <a:xfrm>
            <a:off x="4692150" y="1195672"/>
            <a:ext cx="4133477" cy="1100225"/>
          </a:xfrm>
          <a:prstGeom prst="rect">
            <a:avLst/>
          </a:prstGeom>
          <a:noFill/>
          <a:ln>
            <a:noFill/>
          </a:ln>
        </p:spPr>
      </p:pic>
      <p:pic>
        <p:nvPicPr>
          <p:cNvPr id="227" name="Google Shape;227;p26"/>
          <p:cNvPicPr preferRelativeResize="0"/>
          <p:nvPr/>
        </p:nvPicPr>
        <p:blipFill>
          <a:blip r:embed="rId5">
            <a:alphaModFix/>
          </a:blip>
          <a:stretch>
            <a:fillRect/>
          </a:stretch>
        </p:blipFill>
        <p:spPr>
          <a:xfrm>
            <a:off x="4649200" y="2448297"/>
            <a:ext cx="4219376" cy="23957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graphicFrame>
        <p:nvGraphicFramePr>
          <p:cNvPr id="296" name="Google Shape;296;p35"/>
          <p:cNvGraphicFramePr/>
          <p:nvPr/>
        </p:nvGraphicFramePr>
        <p:xfrm>
          <a:off x="952500" y="502950"/>
          <a:ext cx="3000000" cy="3000000"/>
        </p:xfrm>
        <a:graphic>
          <a:graphicData uri="http://schemas.openxmlformats.org/drawingml/2006/table">
            <a:tbl>
              <a:tblPr>
                <a:noFill/>
                <a:tableStyleId>{BEE83717-510F-4D31-97BB-FAC31EAA7AF7}</a:tableStyleId>
              </a:tblPr>
              <a:tblGrid>
                <a:gridCol w="2413000"/>
                <a:gridCol w="2413000"/>
                <a:gridCol w="2413000"/>
              </a:tblGrid>
              <a:tr h="294775">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Language</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Date Created</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Description</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2564450">
                <a:tc>
                  <a:txBody>
                    <a:bodyPr/>
                    <a:lstStyle/>
                    <a:p>
                      <a:pPr indent="0" lvl="0" marL="0" rtl="0" algn="ctr">
                        <a:spcBef>
                          <a:spcPts val="0"/>
                        </a:spcBef>
                        <a:spcAft>
                          <a:spcPts val="0"/>
                        </a:spcAft>
                        <a:buClr>
                          <a:schemeClr val="dk1"/>
                        </a:buClr>
                        <a:buSzPts val="1100"/>
                        <a:buFont typeface="Arial"/>
                        <a:buNone/>
                      </a:pPr>
                      <a:r>
                        <a:rPr lang="es">
                          <a:solidFill>
                            <a:srgbClr val="FFFFFF"/>
                          </a:solidFill>
                          <a:latin typeface="Roboto Slab Regular"/>
                          <a:ea typeface="Roboto Slab Regular"/>
                          <a:cs typeface="Roboto Slab Regular"/>
                          <a:sym typeface="Roboto Slab Regular"/>
                        </a:rPr>
                        <a:t>Python</a:t>
                      </a:r>
                      <a:endParaRPr>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1989</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t/>
                      </a:r>
                      <a:endParaRPr>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Clr>
                          <a:schemeClr val="dk1"/>
                        </a:buClr>
                        <a:buSzPts val="1100"/>
                        <a:buFont typeface="Arial"/>
                        <a:buNone/>
                      </a:pPr>
                      <a:r>
                        <a:rPr lang="es">
                          <a:solidFill>
                            <a:srgbClr val="FFFFFF"/>
                          </a:solidFill>
                          <a:latin typeface="Roboto Slab Regular"/>
                          <a:ea typeface="Roboto Slab Regular"/>
                          <a:cs typeface="Roboto Slab Regular"/>
                          <a:sym typeface="Roboto Slab Regular"/>
                        </a:rPr>
                        <a:t>Another general use programming language. The syntax in the language is the closest to the modern speaking language. Very common first languages of programmers. Used for software applications and some web development as well. One big use of Python is for automation. </a:t>
                      </a:r>
                      <a:r>
                        <a:rPr b="1" lang="es">
                          <a:solidFill>
                            <a:srgbClr val="FF0000"/>
                          </a:solidFill>
                          <a:latin typeface="Roboto Slab"/>
                          <a:ea typeface="Roboto Slab"/>
                          <a:cs typeface="Roboto Slab"/>
                          <a:sym typeface="Roboto Slab"/>
                        </a:rPr>
                        <a:t>The programming language we will be using</a:t>
                      </a:r>
                      <a:endParaRPr b="1">
                        <a:solidFill>
                          <a:srgbClr val="FF0000"/>
                        </a:solidFill>
                        <a:latin typeface="Roboto Slab"/>
                        <a:ea typeface="Roboto Slab"/>
                        <a:cs typeface="Roboto Slab"/>
                        <a:sym typeface="Roboto Slab"/>
                      </a:endParaRPr>
                    </a:p>
                    <a:p>
                      <a:pPr indent="0" lvl="0" marL="0" rtl="0" algn="ctr">
                        <a:spcBef>
                          <a:spcPts val="0"/>
                        </a:spcBef>
                        <a:spcAft>
                          <a:spcPts val="0"/>
                        </a:spcAft>
                        <a:buClr>
                          <a:schemeClr val="dk1"/>
                        </a:buClr>
                        <a:buSzPts val="1100"/>
                        <a:buFont typeface="Arial"/>
                        <a:buNone/>
                      </a:pPr>
                      <a:r>
                        <a:t/>
                      </a:r>
                      <a:endParaRPr>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bl>
          </a:graphicData>
        </a:graphic>
      </p:graphicFrame>
      <p:pic>
        <p:nvPicPr>
          <p:cNvPr id="297" name="Google Shape;297;p35"/>
          <p:cNvPicPr preferRelativeResize="0"/>
          <p:nvPr/>
        </p:nvPicPr>
        <p:blipFill>
          <a:blip r:embed="rId3">
            <a:alphaModFix/>
          </a:blip>
          <a:stretch>
            <a:fillRect/>
          </a:stretch>
        </p:blipFill>
        <p:spPr>
          <a:xfrm>
            <a:off x="952500" y="3137375"/>
            <a:ext cx="2677499" cy="2006125"/>
          </a:xfrm>
          <a:prstGeom prst="rect">
            <a:avLst/>
          </a:prstGeom>
          <a:noFill/>
          <a:ln>
            <a:noFill/>
          </a:ln>
        </p:spPr>
      </p:pic>
      <p:pic>
        <p:nvPicPr>
          <p:cNvPr id="298" name="Google Shape;298;p35"/>
          <p:cNvPicPr preferRelativeResize="0"/>
          <p:nvPr/>
        </p:nvPicPr>
        <p:blipFill>
          <a:blip r:embed="rId4">
            <a:alphaModFix/>
          </a:blip>
          <a:stretch>
            <a:fillRect/>
          </a:stretch>
        </p:blipFill>
        <p:spPr>
          <a:xfrm rot="2292114">
            <a:off x="7726480" y="306630"/>
            <a:ext cx="976967" cy="976967"/>
          </a:xfrm>
          <a:prstGeom prst="rect">
            <a:avLst/>
          </a:prstGeom>
          <a:noFill/>
          <a:ln>
            <a:noFill/>
          </a:ln>
        </p:spPr>
      </p:pic>
      <p:pic>
        <p:nvPicPr>
          <p:cNvPr id="299" name="Google Shape;299;p35"/>
          <p:cNvPicPr preferRelativeResize="0"/>
          <p:nvPr/>
        </p:nvPicPr>
        <p:blipFill>
          <a:blip r:embed="rId5">
            <a:alphaModFix/>
          </a:blip>
          <a:stretch>
            <a:fillRect/>
          </a:stretch>
        </p:blipFill>
        <p:spPr>
          <a:xfrm rot="-1719923">
            <a:off x="406050" y="88875"/>
            <a:ext cx="1181275" cy="1181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6"/>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r">
              <a:spcBef>
                <a:spcPts val="0"/>
              </a:spcBef>
              <a:spcAft>
                <a:spcPts val="0"/>
              </a:spcAft>
              <a:buNone/>
            </a:pPr>
            <a:r>
              <a:rPr lang="es"/>
              <a:t>Print and Variables</a:t>
            </a:r>
            <a:endParaRPr>
              <a:solidFill>
                <a:srgbClr val="FFFFFF"/>
              </a:solidFill>
            </a:endParaRPr>
          </a:p>
        </p:txBody>
      </p:sp>
      <p:sp>
        <p:nvSpPr>
          <p:cNvPr id="305" name="Google Shape;305;p36"/>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02</a:t>
            </a:r>
            <a:endParaRPr/>
          </a:p>
        </p:txBody>
      </p:sp>
      <p:sp>
        <p:nvSpPr>
          <p:cNvPr id="306" name="Google Shape;306;p36"/>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Aww yeah! Now we are programming!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7"/>
          <p:cNvSpPr txBox="1"/>
          <p:nvPr>
            <p:ph idx="4294967295" type="ctrTitle"/>
          </p:nvPr>
        </p:nvSpPr>
        <p:spPr>
          <a:xfrm>
            <a:off x="186600" y="142525"/>
            <a:ext cx="86220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1800"/>
              <a:t>A DEEPER DIVE INTO PYTHON</a:t>
            </a:r>
            <a:endParaRPr sz="1800"/>
          </a:p>
        </p:txBody>
      </p:sp>
      <p:sp>
        <p:nvSpPr>
          <p:cNvPr id="312" name="Google Shape;312;p37"/>
          <p:cNvSpPr txBox="1"/>
          <p:nvPr>
            <p:ph idx="4294967295" type="subTitle"/>
          </p:nvPr>
        </p:nvSpPr>
        <p:spPr>
          <a:xfrm>
            <a:off x="186600" y="787225"/>
            <a:ext cx="4211700" cy="3921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
              <a:t>Python was created in the late 1980s by Guido van Rossum in the Netherlands</a:t>
            </a:r>
            <a:endParaRPr/>
          </a:p>
          <a:p>
            <a:pPr indent="-304800" lvl="1" marL="914400" rtl="0" algn="l">
              <a:spcBef>
                <a:spcPts val="0"/>
              </a:spcBef>
              <a:spcAft>
                <a:spcPts val="0"/>
              </a:spcAft>
              <a:buSzPts val="1200"/>
              <a:buChar char="○"/>
            </a:pPr>
            <a:r>
              <a:rPr lang="es"/>
              <a:t>Van Rossum had main responsibility for the </a:t>
            </a:r>
            <a:r>
              <a:rPr lang="es"/>
              <a:t>project</a:t>
            </a:r>
            <a:r>
              <a:rPr lang="es"/>
              <a:t> until 2018 when he stepped down from his role as Python’s </a:t>
            </a:r>
            <a:r>
              <a:rPr i="1" lang="es"/>
              <a:t>Benevolent Dictator For Life</a:t>
            </a:r>
            <a:endParaRPr/>
          </a:p>
          <a:p>
            <a:pPr indent="-304800" lvl="0" marL="457200" rtl="0" algn="l">
              <a:spcBef>
                <a:spcPts val="0"/>
              </a:spcBef>
              <a:spcAft>
                <a:spcPts val="0"/>
              </a:spcAft>
              <a:buSzPts val="1200"/>
              <a:buChar char="●"/>
            </a:pPr>
            <a:r>
              <a:rPr lang="es"/>
              <a:t>Python’s main principles are the following</a:t>
            </a:r>
            <a:endParaRPr/>
          </a:p>
          <a:p>
            <a:pPr indent="-304800" lvl="1" marL="914400" rtl="0" algn="l">
              <a:spcBef>
                <a:spcPts val="0"/>
              </a:spcBef>
              <a:spcAft>
                <a:spcPts val="0"/>
              </a:spcAft>
              <a:buSzPts val="1200"/>
              <a:buChar char="○"/>
            </a:pPr>
            <a:r>
              <a:rPr lang="es"/>
              <a:t>Beautiful is better than ugly</a:t>
            </a:r>
            <a:endParaRPr/>
          </a:p>
          <a:p>
            <a:pPr indent="-304800" lvl="1" marL="914400" rtl="0" algn="l">
              <a:spcBef>
                <a:spcPts val="0"/>
              </a:spcBef>
              <a:spcAft>
                <a:spcPts val="0"/>
              </a:spcAft>
              <a:buSzPts val="1200"/>
              <a:buChar char="○"/>
            </a:pPr>
            <a:r>
              <a:rPr lang="es"/>
              <a:t>Explicit is better than implicit</a:t>
            </a:r>
            <a:endParaRPr/>
          </a:p>
          <a:p>
            <a:pPr indent="-304800" lvl="1" marL="914400" rtl="0" algn="l">
              <a:spcBef>
                <a:spcPts val="0"/>
              </a:spcBef>
              <a:spcAft>
                <a:spcPts val="0"/>
              </a:spcAft>
              <a:buSzPts val="1200"/>
              <a:buChar char="○"/>
            </a:pPr>
            <a:r>
              <a:rPr lang="es"/>
              <a:t>Simple is better than </a:t>
            </a:r>
            <a:r>
              <a:rPr lang="es"/>
              <a:t>complex</a:t>
            </a:r>
            <a:endParaRPr/>
          </a:p>
          <a:p>
            <a:pPr indent="-304800" lvl="1" marL="914400" rtl="0" algn="l">
              <a:spcBef>
                <a:spcPts val="0"/>
              </a:spcBef>
              <a:spcAft>
                <a:spcPts val="0"/>
              </a:spcAft>
              <a:buSzPts val="1200"/>
              <a:buChar char="○"/>
            </a:pPr>
            <a:r>
              <a:rPr lang="es"/>
              <a:t>Complex is better than complicated</a:t>
            </a:r>
            <a:endParaRPr/>
          </a:p>
          <a:p>
            <a:pPr indent="-304800" lvl="1" marL="914400" rtl="0" algn="l">
              <a:spcBef>
                <a:spcPts val="0"/>
              </a:spcBef>
              <a:spcAft>
                <a:spcPts val="0"/>
              </a:spcAft>
              <a:buSzPts val="1200"/>
              <a:buChar char="○"/>
            </a:pPr>
            <a:r>
              <a:rPr lang="es"/>
              <a:t>Readability counts</a:t>
            </a:r>
            <a:endParaRPr/>
          </a:p>
          <a:p>
            <a:pPr indent="-304800" lvl="0" marL="457200" rtl="0" algn="l">
              <a:spcBef>
                <a:spcPts val="0"/>
              </a:spcBef>
              <a:spcAft>
                <a:spcPts val="0"/>
              </a:spcAft>
              <a:buSzPts val="1200"/>
              <a:buChar char="●"/>
            </a:pPr>
            <a:r>
              <a:rPr lang="es"/>
              <a:t>What all of this means that Python can do a lot without looking super complicated like other languages</a:t>
            </a:r>
            <a:endParaRPr/>
          </a:p>
          <a:p>
            <a:pPr indent="-304800" lvl="0" marL="457200" rtl="0" algn="l">
              <a:spcBef>
                <a:spcPts val="0"/>
              </a:spcBef>
              <a:spcAft>
                <a:spcPts val="0"/>
              </a:spcAft>
              <a:buSzPts val="1200"/>
              <a:buChar char="●"/>
            </a:pPr>
            <a:r>
              <a:rPr lang="es"/>
              <a:t>Look at the example of the right, the top is Python and the bottom is Java, can you see how much easier Python is?</a:t>
            </a:r>
            <a:endParaRPr/>
          </a:p>
        </p:txBody>
      </p:sp>
      <p:sp>
        <p:nvSpPr>
          <p:cNvPr id="313" name="Google Shape;313;p37"/>
          <p:cNvSpPr txBox="1"/>
          <p:nvPr/>
        </p:nvSpPr>
        <p:spPr>
          <a:xfrm>
            <a:off x="4521900" y="787225"/>
            <a:ext cx="4211700" cy="10491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48026"/>
              </a:lnSpc>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'First CS Club Meeting!'</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ctr">
              <a:lnSpc>
                <a:spcPct val="148026"/>
              </a:lnSpc>
              <a:spcBef>
                <a:spcPts val="0"/>
              </a:spcBef>
              <a:spcAft>
                <a:spcPts val="0"/>
              </a:spcAft>
              <a:buNone/>
            </a:pPr>
            <a:r>
              <a:t/>
            </a:r>
            <a:endParaRPr sz="1900">
              <a:solidFill>
                <a:srgbClr val="37474F"/>
              </a:solidFill>
              <a:latin typeface="Roboto Mono"/>
              <a:ea typeface="Roboto Mono"/>
              <a:cs typeface="Roboto Mono"/>
              <a:sym typeface="Roboto Mono"/>
            </a:endParaRPr>
          </a:p>
          <a:p>
            <a:pPr indent="0" lvl="0" marL="0" rtl="0" algn="ctr">
              <a:lnSpc>
                <a:spcPct val="150000"/>
              </a:lnSpc>
              <a:spcBef>
                <a:spcPts val="0"/>
              </a:spcBef>
              <a:spcAft>
                <a:spcPts val="0"/>
              </a:spcAft>
              <a:buNone/>
            </a:pPr>
            <a:r>
              <a:t/>
            </a:r>
            <a:endParaRPr sz="1900">
              <a:solidFill>
                <a:srgbClr val="37474F"/>
              </a:solidFill>
              <a:latin typeface="Roboto Mono"/>
              <a:ea typeface="Roboto Mono"/>
              <a:cs typeface="Roboto Mono"/>
              <a:sym typeface="Roboto Mono"/>
            </a:endParaRPr>
          </a:p>
        </p:txBody>
      </p:sp>
      <p:sp>
        <p:nvSpPr>
          <p:cNvPr id="314" name="Google Shape;314;p37"/>
          <p:cNvSpPr txBox="1"/>
          <p:nvPr/>
        </p:nvSpPr>
        <p:spPr>
          <a:xfrm>
            <a:off x="4665600" y="2482875"/>
            <a:ext cx="3924300" cy="24138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500">
                <a:solidFill>
                  <a:srgbClr val="4DD0E1"/>
                </a:solidFill>
                <a:latin typeface="Roboto Mono"/>
                <a:ea typeface="Roboto Mono"/>
                <a:cs typeface="Roboto Mono"/>
                <a:sym typeface="Roboto Mono"/>
              </a:rPr>
              <a:t>class</a:t>
            </a:r>
            <a:r>
              <a:rPr lang="es" sz="1500">
                <a:solidFill>
                  <a:srgbClr val="ECEFF1"/>
                </a:solidFill>
                <a:latin typeface="Roboto Mono"/>
                <a:ea typeface="Roboto Mono"/>
                <a:cs typeface="Roboto Mono"/>
                <a:sym typeface="Roboto Mono"/>
              </a:rPr>
              <a:t> </a:t>
            </a:r>
            <a:r>
              <a:rPr lang="es" sz="1500">
                <a:solidFill>
                  <a:srgbClr val="CE93D8"/>
                </a:solidFill>
                <a:latin typeface="Roboto Mono"/>
                <a:ea typeface="Roboto Mono"/>
                <a:cs typeface="Roboto Mono"/>
                <a:sym typeface="Roboto Mono"/>
              </a:rPr>
              <a:t>HelloWorld</a:t>
            </a:r>
            <a:r>
              <a:rPr lang="es" sz="1500">
                <a:solidFill>
                  <a:srgbClr val="ECEFF1"/>
                </a:solidFill>
                <a:latin typeface="Roboto Mono"/>
                <a:ea typeface="Roboto Mono"/>
                <a:cs typeface="Roboto Mono"/>
                <a:sym typeface="Roboto Mono"/>
              </a:rPr>
              <a:t> </a:t>
            </a:r>
            <a:endParaRPr sz="15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500">
                <a:solidFill>
                  <a:srgbClr val="ECEFF1"/>
                </a:solidFill>
                <a:latin typeface="Roboto Mono"/>
                <a:ea typeface="Roboto Mono"/>
                <a:cs typeface="Roboto Mono"/>
                <a:sym typeface="Roboto Mono"/>
              </a:rPr>
              <a:t>{ </a:t>
            </a:r>
            <a:endParaRPr sz="15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500">
                <a:solidFill>
                  <a:srgbClr val="ECEFF1"/>
                </a:solidFill>
                <a:latin typeface="Roboto Mono"/>
                <a:ea typeface="Roboto Mono"/>
                <a:cs typeface="Roboto Mono"/>
                <a:sym typeface="Roboto Mono"/>
              </a:rPr>
              <a:t>    </a:t>
            </a:r>
            <a:r>
              <a:rPr lang="es" sz="1500">
                <a:solidFill>
                  <a:srgbClr val="4DD0E1"/>
                </a:solidFill>
                <a:latin typeface="Roboto Mono"/>
                <a:ea typeface="Roboto Mono"/>
                <a:cs typeface="Roboto Mono"/>
                <a:sym typeface="Roboto Mono"/>
              </a:rPr>
              <a:t>public</a:t>
            </a:r>
            <a:r>
              <a:rPr lang="es" sz="1500">
                <a:solidFill>
                  <a:srgbClr val="ECEFF1"/>
                </a:solidFill>
                <a:latin typeface="Roboto Mono"/>
                <a:ea typeface="Roboto Mono"/>
                <a:cs typeface="Roboto Mono"/>
                <a:sym typeface="Roboto Mono"/>
              </a:rPr>
              <a:t> </a:t>
            </a:r>
            <a:r>
              <a:rPr lang="es" sz="1500">
                <a:solidFill>
                  <a:srgbClr val="4DD0E1"/>
                </a:solidFill>
                <a:latin typeface="Roboto Mono"/>
                <a:ea typeface="Roboto Mono"/>
                <a:cs typeface="Roboto Mono"/>
                <a:sym typeface="Roboto Mono"/>
              </a:rPr>
              <a:t>static</a:t>
            </a:r>
            <a:r>
              <a:rPr lang="es" sz="1500">
                <a:solidFill>
                  <a:srgbClr val="ECEFF1"/>
                </a:solidFill>
                <a:latin typeface="Roboto Mono"/>
                <a:ea typeface="Roboto Mono"/>
                <a:cs typeface="Roboto Mono"/>
                <a:sym typeface="Roboto Mono"/>
              </a:rPr>
              <a:t> </a:t>
            </a:r>
            <a:r>
              <a:rPr lang="es" sz="1500">
                <a:solidFill>
                  <a:srgbClr val="4DD0E1"/>
                </a:solidFill>
                <a:latin typeface="Roboto Mono"/>
                <a:ea typeface="Roboto Mono"/>
                <a:cs typeface="Roboto Mono"/>
                <a:sym typeface="Roboto Mono"/>
              </a:rPr>
              <a:t>void</a:t>
            </a:r>
            <a:r>
              <a:rPr lang="es" sz="1500">
                <a:solidFill>
                  <a:srgbClr val="ECEFF1"/>
                </a:solidFill>
                <a:latin typeface="Roboto Mono"/>
                <a:ea typeface="Roboto Mono"/>
                <a:cs typeface="Roboto Mono"/>
                <a:sym typeface="Roboto Mono"/>
              </a:rPr>
              <a:t> main(</a:t>
            </a:r>
            <a:r>
              <a:rPr lang="es" sz="1500">
                <a:solidFill>
                  <a:srgbClr val="CE93D8"/>
                </a:solidFill>
                <a:latin typeface="Roboto Mono"/>
                <a:ea typeface="Roboto Mono"/>
                <a:cs typeface="Roboto Mono"/>
                <a:sym typeface="Roboto Mono"/>
              </a:rPr>
              <a:t>String</a:t>
            </a:r>
            <a:r>
              <a:rPr lang="es" sz="1500">
                <a:solidFill>
                  <a:srgbClr val="ECEFF1"/>
                </a:solidFill>
                <a:latin typeface="Roboto Mono"/>
                <a:ea typeface="Roboto Mono"/>
                <a:cs typeface="Roboto Mono"/>
                <a:sym typeface="Roboto Mono"/>
              </a:rPr>
              <a:t> args[]) </a:t>
            </a:r>
            <a:endParaRPr sz="15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500">
                <a:solidFill>
                  <a:srgbClr val="ECEFF1"/>
                </a:solidFill>
                <a:latin typeface="Roboto Mono"/>
                <a:ea typeface="Roboto Mono"/>
                <a:cs typeface="Roboto Mono"/>
                <a:sym typeface="Roboto Mono"/>
              </a:rPr>
              <a:t>    { </a:t>
            </a:r>
            <a:endParaRPr sz="15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500">
                <a:solidFill>
                  <a:srgbClr val="ECEFF1"/>
                </a:solidFill>
                <a:latin typeface="Roboto Mono"/>
                <a:ea typeface="Roboto Mono"/>
                <a:cs typeface="Roboto Mono"/>
                <a:sym typeface="Roboto Mono"/>
              </a:rPr>
              <a:t>        </a:t>
            </a:r>
            <a:r>
              <a:rPr lang="es" sz="1500">
                <a:solidFill>
                  <a:srgbClr val="CE93D8"/>
                </a:solidFill>
                <a:latin typeface="Roboto Mono"/>
                <a:ea typeface="Roboto Mono"/>
                <a:cs typeface="Roboto Mono"/>
                <a:sym typeface="Roboto Mono"/>
              </a:rPr>
              <a:t>System</a:t>
            </a:r>
            <a:r>
              <a:rPr lang="es" sz="1500">
                <a:solidFill>
                  <a:srgbClr val="ECEFF1"/>
                </a:solidFill>
                <a:latin typeface="Roboto Mono"/>
                <a:ea typeface="Roboto Mono"/>
                <a:cs typeface="Roboto Mono"/>
                <a:sym typeface="Roboto Mono"/>
              </a:rPr>
              <a:t>.out.println(</a:t>
            </a:r>
            <a:r>
              <a:rPr lang="es" sz="1500">
                <a:solidFill>
                  <a:srgbClr val="9CCC65"/>
                </a:solidFill>
                <a:latin typeface="Roboto Mono"/>
                <a:ea typeface="Roboto Mono"/>
                <a:cs typeface="Roboto Mono"/>
                <a:sym typeface="Roboto Mono"/>
              </a:rPr>
              <a:t>"First CS Club Meeting!"</a:t>
            </a:r>
            <a:r>
              <a:rPr lang="es" sz="1500">
                <a:solidFill>
                  <a:srgbClr val="ECEFF1"/>
                </a:solidFill>
                <a:latin typeface="Roboto Mono"/>
                <a:ea typeface="Roboto Mono"/>
                <a:cs typeface="Roboto Mono"/>
                <a:sym typeface="Roboto Mono"/>
              </a:rPr>
              <a:t>); </a:t>
            </a:r>
            <a:endParaRPr sz="15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500">
                <a:solidFill>
                  <a:srgbClr val="ECEFF1"/>
                </a:solidFill>
                <a:latin typeface="Roboto Mono"/>
                <a:ea typeface="Roboto Mono"/>
                <a:cs typeface="Roboto Mono"/>
                <a:sym typeface="Roboto Mono"/>
              </a:rPr>
              <a:t>    } </a:t>
            </a:r>
            <a:endParaRPr sz="15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500">
                <a:solidFill>
                  <a:srgbClr val="ECEFF1"/>
                </a:solidFill>
                <a:latin typeface="Roboto Mono"/>
                <a:ea typeface="Roboto Mono"/>
                <a:cs typeface="Roboto Mono"/>
                <a:sym typeface="Roboto Mono"/>
              </a:rPr>
              <a:t>}</a:t>
            </a:r>
            <a:endParaRPr sz="1500">
              <a:solidFill>
                <a:srgbClr val="ECEFF1"/>
              </a:solidFill>
              <a:latin typeface="Roboto Mono"/>
              <a:ea typeface="Roboto Mono"/>
              <a:cs typeface="Roboto Mono"/>
              <a:sym typeface="Roboto Mono"/>
            </a:endParaRPr>
          </a:p>
        </p:txBody>
      </p:sp>
      <p:sp>
        <p:nvSpPr>
          <p:cNvPr id="315" name="Google Shape;315;p37"/>
          <p:cNvSpPr txBox="1"/>
          <p:nvPr/>
        </p:nvSpPr>
        <p:spPr>
          <a:xfrm>
            <a:off x="5815800" y="1957400"/>
            <a:ext cx="1623900" cy="40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V.S.</a:t>
            </a:r>
            <a:endParaRPr>
              <a:solidFill>
                <a:srgbClr val="FFFFFF"/>
              </a:solidFill>
              <a:latin typeface="Roboto Slab Regular"/>
              <a:ea typeface="Roboto Slab Regular"/>
              <a:cs typeface="Roboto Slab Regular"/>
              <a:sym typeface="Roboto Slab Regular"/>
            </a:endParaRPr>
          </a:p>
        </p:txBody>
      </p:sp>
      <p:sp>
        <p:nvSpPr>
          <p:cNvPr id="316" name="Google Shape;316;p37"/>
          <p:cNvSpPr/>
          <p:nvPr/>
        </p:nvSpPr>
        <p:spPr>
          <a:xfrm>
            <a:off x="2585371" y="297866"/>
            <a:ext cx="334919" cy="334031"/>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8"/>
          <p:cNvSpPr txBox="1"/>
          <p:nvPr>
            <p:ph idx="4294967295" type="ctrTitle"/>
          </p:nvPr>
        </p:nvSpPr>
        <p:spPr>
          <a:xfrm>
            <a:off x="186600" y="142525"/>
            <a:ext cx="86220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1800"/>
              <a:t>Let’s Write some Python Code!</a:t>
            </a:r>
            <a:endParaRPr sz="1800"/>
          </a:p>
        </p:txBody>
      </p:sp>
      <p:sp>
        <p:nvSpPr>
          <p:cNvPr id="322" name="Google Shape;322;p38"/>
          <p:cNvSpPr txBox="1"/>
          <p:nvPr>
            <p:ph idx="4294967295" type="subTitle"/>
          </p:nvPr>
        </p:nvSpPr>
        <p:spPr>
          <a:xfrm>
            <a:off x="186600" y="787225"/>
            <a:ext cx="4211700" cy="3921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
              <a:t>Now that you know a little bit about the history of Python, now we hope to get you to start writing some of the language! </a:t>
            </a:r>
            <a:endParaRPr/>
          </a:p>
          <a:p>
            <a:pPr indent="-304800" lvl="0" marL="457200" rtl="0" algn="l">
              <a:spcBef>
                <a:spcPts val="0"/>
              </a:spcBef>
              <a:spcAft>
                <a:spcPts val="0"/>
              </a:spcAft>
              <a:buSzPts val="1200"/>
              <a:buChar char="●"/>
            </a:pPr>
            <a:r>
              <a:rPr lang="es"/>
              <a:t>The first tool to add to your Python toolbox is the </a:t>
            </a:r>
            <a:r>
              <a:rPr lang="es">
                <a:solidFill>
                  <a:srgbClr val="4DD0E1"/>
                </a:solidFill>
              </a:rPr>
              <a:t>print </a:t>
            </a:r>
            <a:r>
              <a:rPr lang="es" u="sng">
                <a:solidFill>
                  <a:schemeClr val="hlink"/>
                </a:solidFill>
                <a:hlinkClick r:id="rId3"/>
              </a:rPr>
              <a:t>function</a:t>
            </a:r>
            <a:r>
              <a:rPr lang="es">
                <a:solidFill>
                  <a:srgbClr val="FFFFFF"/>
                </a:solidFill>
              </a:rPr>
              <a:t>, which allows the user to display some information out</a:t>
            </a:r>
            <a:endParaRPr>
              <a:solidFill>
                <a:srgbClr val="FFFFFF"/>
              </a:solidFill>
            </a:endParaRPr>
          </a:p>
          <a:p>
            <a:pPr indent="-304800" lvl="1" marL="914400" rtl="0" algn="l">
              <a:spcBef>
                <a:spcPts val="0"/>
              </a:spcBef>
              <a:spcAft>
                <a:spcPts val="0"/>
              </a:spcAft>
              <a:buClr>
                <a:srgbClr val="FFFFFF"/>
              </a:buClr>
              <a:buSzPts val="1200"/>
              <a:buChar char="○"/>
            </a:pPr>
            <a:r>
              <a:rPr lang="es">
                <a:solidFill>
                  <a:srgbClr val="FFFFFF"/>
                </a:solidFill>
              </a:rPr>
              <a:t>You can provide any text inside the quotation marks (for this example single or double doesn’t matter, but it can in the future)</a:t>
            </a:r>
            <a:endParaRPr>
              <a:solidFill>
                <a:srgbClr val="FFFFFF"/>
              </a:solidFill>
            </a:endParaRPr>
          </a:p>
          <a:p>
            <a:pPr indent="-304800" lvl="1" marL="914400" rtl="0" algn="l">
              <a:spcBef>
                <a:spcPts val="0"/>
              </a:spcBef>
              <a:spcAft>
                <a:spcPts val="0"/>
              </a:spcAft>
              <a:buClr>
                <a:srgbClr val="FFFFFF"/>
              </a:buClr>
              <a:buSzPts val="1200"/>
              <a:buChar char="○"/>
            </a:pPr>
            <a:r>
              <a:rPr lang="es">
                <a:solidFill>
                  <a:srgbClr val="FFFFFF"/>
                </a:solidFill>
              </a:rPr>
              <a:t>When you execute this command, it will return any text you provided</a:t>
            </a:r>
            <a:endParaRPr>
              <a:solidFill>
                <a:srgbClr val="FFFFFF"/>
              </a:solidFill>
            </a:endParaRPr>
          </a:p>
          <a:p>
            <a:pPr indent="-304800" lvl="0" marL="457200" rtl="0" algn="l">
              <a:spcBef>
                <a:spcPts val="0"/>
              </a:spcBef>
              <a:spcAft>
                <a:spcPts val="0"/>
              </a:spcAft>
              <a:buClr>
                <a:srgbClr val="FFFFFF"/>
              </a:buClr>
              <a:buSzPts val="1200"/>
              <a:buChar char="●"/>
            </a:pPr>
            <a:r>
              <a:rPr lang="es"/>
              <a:t>If you want a new line in your text, you can use the </a:t>
            </a:r>
            <a:r>
              <a:rPr lang="es">
                <a:solidFill>
                  <a:srgbClr val="F06292"/>
                </a:solidFill>
              </a:rPr>
              <a:t>\n </a:t>
            </a:r>
            <a:r>
              <a:rPr lang="es" u="sng">
                <a:solidFill>
                  <a:schemeClr val="hlink"/>
                </a:solidFill>
                <a:hlinkClick r:id="rId4"/>
              </a:rPr>
              <a:t>feature </a:t>
            </a:r>
            <a:endParaRPr>
              <a:solidFill>
                <a:srgbClr val="FFFFFF"/>
              </a:solidFill>
            </a:endParaRPr>
          </a:p>
          <a:p>
            <a:pPr indent="-304800" lvl="1" marL="914400" rtl="0" algn="l">
              <a:spcBef>
                <a:spcPts val="0"/>
              </a:spcBef>
              <a:spcAft>
                <a:spcPts val="0"/>
              </a:spcAft>
              <a:buClr>
                <a:srgbClr val="FFFFFF"/>
              </a:buClr>
              <a:buSzPts val="1200"/>
              <a:buChar char="○"/>
            </a:pPr>
            <a:r>
              <a:rPr lang="es">
                <a:solidFill>
                  <a:srgbClr val="FFFFFF"/>
                </a:solidFill>
              </a:rPr>
              <a:t>Using this in your string is a super simple way to get a new line in Python!</a:t>
            </a:r>
            <a:endParaRPr>
              <a:solidFill>
                <a:srgbClr val="FFFFFF"/>
              </a:solidFill>
            </a:endParaRPr>
          </a:p>
          <a:p>
            <a:pPr indent="-304800" lvl="0" marL="457200" rtl="0" algn="l">
              <a:spcBef>
                <a:spcPts val="0"/>
              </a:spcBef>
              <a:spcAft>
                <a:spcPts val="0"/>
              </a:spcAft>
              <a:buSzPts val="1200"/>
              <a:buChar char="●"/>
            </a:pPr>
            <a:r>
              <a:rPr lang="es"/>
              <a:t>We will discuss what specifically can go inside print statements next week, but feel to put anything inside the quotes!</a:t>
            </a:r>
            <a:endParaRPr/>
          </a:p>
        </p:txBody>
      </p:sp>
      <p:sp>
        <p:nvSpPr>
          <p:cNvPr id="323" name="Google Shape;323;p38"/>
          <p:cNvSpPr/>
          <p:nvPr/>
        </p:nvSpPr>
        <p:spPr>
          <a:xfrm>
            <a:off x="2910181" y="294227"/>
            <a:ext cx="247457" cy="34128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8"/>
          <p:cNvSpPr txBox="1"/>
          <p:nvPr/>
        </p:nvSpPr>
        <p:spPr>
          <a:xfrm>
            <a:off x="4646925" y="406650"/>
            <a:ext cx="3934800" cy="9675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'Hello World!'</a:t>
            </a:r>
            <a:r>
              <a:rPr lang="es" sz="1900">
                <a:solidFill>
                  <a:srgbClr val="ECEFF1"/>
                </a:solidFill>
                <a:latin typeface="Roboto Mono"/>
                <a:ea typeface="Roboto Mono"/>
                <a:cs typeface="Roboto Mono"/>
                <a:sym typeface="Roboto Mono"/>
              </a:rPr>
              <a:t>) </a:t>
            </a:r>
            <a:r>
              <a:rPr lang="es" sz="1500">
                <a:solidFill>
                  <a:srgbClr val="F06292"/>
                </a:solidFill>
                <a:latin typeface="Roboto Mono"/>
                <a:ea typeface="Roboto Mono"/>
                <a:cs typeface="Roboto Mono"/>
                <a:sym typeface="Roboto Mono"/>
              </a:rPr>
              <a:t>#This will print Hello World!</a:t>
            </a:r>
            <a:endParaRPr sz="1500">
              <a:solidFill>
                <a:srgbClr val="F06292"/>
              </a:solidFill>
              <a:latin typeface="Roboto Mono"/>
              <a:ea typeface="Roboto Mono"/>
              <a:cs typeface="Roboto Mono"/>
              <a:sym typeface="Roboto Mono"/>
            </a:endParaRPr>
          </a:p>
        </p:txBody>
      </p:sp>
      <p:sp>
        <p:nvSpPr>
          <p:cNvPr id="325" name="Google Shape;325;p38"/>
          <p:cNvSpPr txBox="1"/>
          <p:nvPr/>
        </p:nvSpPr>
        <p:spPr>
          <a:xfrm>
            <a:off x="4603125" y="1636400"/>
            <a:ext cx="4022400" cy="6447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500">
                <a:solidFill>
                  <a:srgbClr val="4DD0E1"/>
                </a:solidFill>
                <a:latin typeface="Roboto Mono"/>
                <a:ea typeface="Roboto Mono"/>
                <a:cs typeface="Roboto Mono"/>
                <a:sym typeface="Roboto Mono"/>
              </a:rPr>
              <a:t>print</a:t>
            </a:r>
            <a:r>
              <a:rPr lang="es" sz="1500">
                <a:solidFill>
                  <a:srgbClr val="ECEFF1"/>
                </a:solidFill>
                <a:latin typeface="Roboto Mono"/>
                <a:ea typeface="Roboto Mono"/>
                <a:cs typeface="Roboto Mono"/>
                <a:sym typeface="Roboto Mono"/>
              </a:rPr>
              <a:t>(</a:t>
            </a:r>
            <a:r>
              <a:rPr lang="es" sz="1500">
                <a:solidFill>
                  <a:srgbClr val="9CCC65"/>
                </a:solidFill>
                <a:latin typeface="Roboto Mono"/>
                <a:ea typeface="Roboto Mono"/>
                <a:cs typeface="Roboto Mono"/>
                <a:sym typeface="Roboto Mono"/>
              </a:rPr>
              <a:t>'Whatever text you like!'</a:t>
            </a:r>
            <a:r>
              <a:rPr lang="es" sz="1500">
                <a:solidFill>
                  <a:srgbClr val="ECEFF1"/>
                </a:solidFill>
                <a:latin typeface="Roboto Mono"/>
                <a:ea typeface="Roboto Mono"/>
                <a:cs typeface="Roboto Mono"/>
                <a:sym typeface="Roboto Mono"/>
              </a:rPr>
              <a:t>)</a:t>
            </a:r>
            <a:endParaRPr sz="1500">
              <a:solidFill>
                <a:srgbClr val="ECEFF1"/>
              </a:solidFill>
              <a:latin typeface="Roboto Mono"/>
              <a:ea typeface="Roboto Mono"/>
              <a:cs typeface="Roboto Mono"/>
              <a:sym typeface="Roboto Mono"/>
            </a:endParaRPr>
          </a:p>
        </p:txBody>
      </p:sp>
      <p:sp>
        <p:nvSpPr>
          <p:cNvPr id="326" name="Google Shape;326;p38"/>
          <p:cNvSpPr txBox="1"/>
          <p:nvPr/>
        </p:nvSpPr>
        <p:spPr>
          <a:xfrm>
            <a:off x="4564575" y="2698225"/>
            <a:ext cx="4099500" cy="14991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"This is Line One! \n This is Line Two!"</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F06292"/>
                </a:solidFill>
                <a:latin typeface="Roboto Mono"/>
                <a:ea typeface="Roboto Mono"/>
                <a:cs typeface="Roboto Mono"/>
                <a:sym typeface="Roboto Mono"/>
              </a:rPr>
              <a:t>#This is Line One!</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F06292"/>
                </a:solidFill>
                <a:latin typeface="Roboto Mono"/>
                <a:ea typeface="Roboto Mono"/>
                <a:cs typeface="Roboto Mono"/>
                <a:sym typeface="Roboto Mono"/>
              </a:rPr>
              <a:t>#This is Line Two!</a:t>
            </a:r>
            <a:endParaRPr sz="1900">
              <a:solidFill>
                <a:srgbClr val="F06292"/>
              </a:solidFill>
              <a:latin typeface="Roboto Mono"/>
              <a:ea typeface="Roboto Mono"/>
              <a:cs typeface="Roboto Mono"/>
              <a:sym typeface="Roboto Mon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9"/>
          <p:cNvSpPr txBox="1"/>
          <p:nvPr>
            <p:ph idx="4294967295" type="ctrTitle"/>
          </p:nvPr>
        </p:nvSpPr>
        <p:spPr>
          <a:xfrm>
            <a:off x="186600" y="142525"/>
            <a:ext cx="86220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1800"/>
              <a:t>Varied Variables, a big step in your coding journey!</a:t>
            </a:r>
            <a:endParaRPr sz="1800"/>
          </a:p>
        </p:txBody>
      </p:sp>
      <p:sp>
        <p:nvSpPr>
          <p:cNvPr id="332" name="Google Shape;332;p39"/>
          <p:cNvSpPr txBox="1"/>
          <p:nvPr>
            <p:ph idx="4294967295" type="subTitle"/>
          </p:nvPr>
        </p:nvSpPr>
        <p:spPr>
          <a:xfrm>
            <a:off x="186600" y="787225"/>
            <a:ext cx="4807200" cy="4278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s"/>
              <a:t>Many of you might be </a:t>
            </a:r>
            <a:r>
              <a:rPr lang="es"/>
              <a:t>familiar</a:t>
            </a:r>
            <a:r>
              <a:rPr lang="es"/>
              <a:t> with variables in your math class, and in programming it is not too different! </a:t>
            </a:r>
            <a:endParaRPr/>
          </a:p>
          <a:p>
            <a:pPr indent="-304800" lvl="1" marL="914400" rtl="0" algn="l">
              <a:spcBef>
                <a:spcPts val="0"/>
              </a:spcBef>
              <a:spcAft>
                <a:spcPts val="0"/>
              </a:spcAft>
              <a:buSzPts val="1200"/>
              <a:buChar char="○"/>
            </a:pPr>
            <a:r>
              <a:rPr lang="es"/>
              <a:t>In any programming languages, </a:t>
            </a:r>
            <a:r>
              <a:rPr lang="es" u="sng">
                <a:solidFill>
                  <a:schemeClr val="hlink"/>
                </a:solidFill>
                <a:hlinkClick r:id="rId3"/>
              </a:rPr>
              <a:t>variables </a:t>
            </a:r>
            <a:r>
              <a:rPr lang="es"/>
              <a:t>are random values that can be anything!</a:t>
            </a:r>
            <a:endParaRPr/>
          </a:p>
          <a:p>
            <a:pPr indent="-304800" lvl="1" marL="914400" rtl="0" algn="l">
              <a:spcBef>
                <a:spcPts val="0"/>
              </a:spcBef>
              <a:spcAft>
                <a:spcPts val="0"/>
              </a:spcAft>
              <a:buSzPts val="1200"/>
              <a:buChar char="○"/>
            </a:pPr>
            <a:r>
              <a:rPr lang="es"/>
              <a:t>It doesn’t just have to be numbers like in math, the values for variables can almost be whatever you want!</a:t>
            </a:r>
            <a:endParaRPr/>
          </a:p>
          <a:p>
            <a:pPr indent="-304800" lvl="1" marL="914400" rtl="0" algn="l">
              <a:spcBef>
                <a:spcPts val="0"/>
              </a:spcBef>
              <a:spcAft>
                <a:spcPts val="0"/>
              </a:spcAft>
              <a:buSzPts val="1200"/>
              <a:buChar char="○"/>
            </a:pPr>
            <a:r>
              <a:rPr lang="es"/>
              <a:t>Unlike other programming languages, you don’t have to </a:t>
            </a:r>
            <a:r>
              <a:rPr lang="es" u="sng">
                <a:solidFill>
                  <a:schemeClr val="hlink"/>
                </a:solidFill>
                <a:hlinkClick r:id="rId4"/>
              </a:rPr>
              <a:t>declare </a:t>
            </a:r>
            <a:r>
              <a:rPr lang="es"/>
              <a:t>Python variables, just use one equals sign!</a:t>
            </a:r>
            <a:endParaRPr/>
          </a:p>
          <a:p>
            <a:pPr indent="-304800" lvl="0" marL="457200" rtl="0" algn="l">
              <a:spcBef>
                <a:spcPts val="0"/>
              </a:spcBef>
              <a:spcAft>
                <a:spcPts val="0"/>
              </a:spcAft>
              <a:buSzPts val="1200"/>
              <a:buChar char="●"/>
            </a:pPr>
            <a:r>
              <a:rPr lang="es"/>
              <a:t>Instead of printing strings like we did in the last slide (more information on that next week if you are confused), we can print out variables!</a:t>
            </a:r>
            <a:endParaRPr/>
          </a:p>
          <a:p>
            <a:pPr indent="-304800" lvl="0" marL="457200" rtl="0" algn="l">
              <a:spcBef>
                <a:spcPts val="0"/>
              </a:spcBef>
              <a:spcAft>
                <a:spcPts val="0"/>
              </a:spcAft>
              <a:buSzPts val="1200"/>
              <a:buChar char="●"/>
            </a:pPr>
            <a:r>
              <a:rPr lang="es"/>
              <a:t>Variable </a:t>
            </a:r>
            <a:r>
              <a:rPr lang="es" u="sng">
                <a:solidFill>
                  <a:schemeClr val="hlink"/>
                </a:solidFill>
                <a:hlinkClick r:id="rId5"/>
              </a:rPr>
              <a:t>names </a:t>
            </a:r>
            <a:r>
              <a:rPr lang="es"/>
              <a:t>are</a:t>
            </a:r>
            <a:r>
              <a:rPr lang="es"/>
              <a:t> important, never put spaces, start it with a number, or hyphens  inside variable names or you will get errors in your code(also, an unwritten rule - never start a variable name with a capital letter)</a:t>
            </a:r>
            <a:endParaRPr/>
          </a:p>
          <a:p>
            <a:pPr indent="-304800" lvl="1" marL="914400" rtl="0" algn="l">
              <a:spcBef>
                <a:spcPts val="0"/>
              </a:spcBef>
              <a:spcAft>
                <a:spcPts val="0"/>
              </a:spcAft>
              <a:buSzPts val="1200"/>
              <a:buChar char="○"/>
            </a:pPr>
            <a:r>
              <a:rPr lang="es"/>
              <a:t>Instead, use underscores (like_this) </a:t>
            </a:r>
            <a:endParaRPr/>
          </a:p>
          <a:p>
            <a:pPr indent="-304800" lvl="0" marL="457200" rtl="0" algn="l">
              <a:spcBef>
                <a:spcPts val="0"/>
              </a:spcBef>
              <a:spcAft>
                <a:spcPts val="0"/>
              </a:spcAft>
              <a:buSzPts val="1200"/>
              <a:buChar char="●"/>
            </a:pPr>
            <a:r>
              <a:rPr lang="es"/>
              <a:t>We can even do basic arithmetic using variables!</a:t>
            </a:r>
            <a:endParaRPr/>
          </a:p>
        </p:txBody>
      </p:sp>
      <p:sp>
        <p:nvSpPr>
          <p:cNvPr id="333" name="Google Shape;333;p39"/>
          <p:cNvSpPr/>
          <p:nvPr/>
        </p:nvSpPr>
        <p:spPr>
          <a:xfrm>
            <a:off x="4645802" y="292240"/>
            <a:ext cx="348113" cy="345270"/>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34" name="Google Shape;334;p39"/>
          <p:cNvSpPr txBox="1"/>
          <p:nvPr/>
        </p:nvSpPr>
        <p:spPr>
          <a:xfrm>
            <a:off x="5433575" y="450750"/>
            <a:ext cx="3091500" cy="10431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first_var = </a:t>
            </a:r>
            <a:r>
              <a:rPr lang="es" sz="1900">
                <a:solidFill>
                  <a:srgbClr val="9CCC65"/>
                </a:solidFill>
                <a:latin typeface="Roboto Mono"/>
                <a:ea typeface="Roboto Mono"/>
                <a:cs typeface="Roboto Mono"/>
                <a:sym typeface="Roboto Mono"/>
              </a:rPr>
              <a:t>"This is my first variable!"</a:t>
            </a:r>
            <a:endParaRPr sz="1900">
              <a:solidFill>
                <a:srgbClr val="9CCC65"/>
              </a:solidFill>
              <a:latin typeface="Roboto Mono"/>
              <a:ea typeface="Roboto Mono"/>
              <a:cs typeface="Roboto Mono"/>
              <a:sym typeface="Roboto Mono"/>
            </a:endParaRPr>
          </a:p>
        </p:txBody>
      </p:sp>
      <p:sp>
        <p:nvSpPr>
          <p:cNvPr id="335" name="Google Shape;335;p39"/>
          <p:cNvSpPr txBox="1"/>
          <p:nvPr/>
        </p:nvSpPr>
        <p:spPr>
          <a:xfrm>
            <a:off x="5151550" y="1708225"/>
            <a:ext cx="3438600" cy="14727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(first_var) </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F06292"/>
                </a:solidFill>
                <a:latin typeface="Roboto Mono"/>
                <a:ea typeface="Roboto Mono"/>
                <a:cs typeface="Roboto Mono"/>
                <a:sym typeface="Roboto Mono"/>
              </a:rPr>
              <a:t>#"This is my first variable!"</a:t>
            </a:r>
            <a:endParaRPr sz="1900">
              <a:solidFill>
                <a:srgbClr val="F06292"/>
              </a:solidFill>
              <a:latin typeface="Roboto Mono"/>
              <a:ea typeface="Roboto Mono"/>
              <a:cs typeface="Roboto Mono"/>
              <a:sym typeface="Roboto Mono"/>
            </a:endParaRPr>
          </a:p>
        </p:txBody>
      </p:sp>
      <p:sp>
        <p:nvSpPr>
          <p:cNvPr id="336" name="Google Shape;336;p39"/>
          <p:cNvSpPr txBox="1"/>
          <p:nvPr/>
        </p:nvSpPr>
        <p:spPr>
          <a:xfrm>
            <a:off x="5280150" y="3474225"/>
            <a:ext cx="3000000" cy="11340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one = </a:t>
            </a:r>
            <a:r>
              <a:rPr lang="es" sz="1900">
                <a:solidFill>
                  <a:srgbClr val="FBC02D"/>
                </a:solidFill>
                <a:latin typeface="Roboto Mono"/>
                <a:ea typeface="Roboto Mono"/>
                <a:cs typeface="Roboto Mono"/>
                <a:sym typeface="Roboto Mono"/>
              </a:rPr>
              <a:t>1</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two = </a:t>
            </a:r>
            <a:r>
              <a:rPr lang="es" sz="1900">
                <a:solidFill>
                  <a:srgbClr val="FBC02D"/>
                </a:solidFill>
                <a:latin typeface="Roboto Mono"/>
                <a:ea typeface="Roboto Mono"/>
                <a:cs typeface="Roboto Mono"/>
                <a:sym typeface="Roboto Mono"/>
              </a:rPr>
              <a:t>2</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(one + two) </a:t>
            </a:r>
            <a:r>
              <a:rPr lang="es" sz="1900">
                <a:solidFill>
                  <a:srgbClr val="F06292"/>
                </a:solidFill>
                <a:latin typeface="Roboto Mono"/>
                <a:ea typeface="Roboto Mono"/>
                <a:cs typeface="Roboto Mono"/>
                <a:sym typeface="Roboto Mono"/>
              </a:rPr>
              <a:t>#3</a:t>
            </a:r>
            <a:endParaRPr sz="1900">
              <a:solidFill>
                <a:srgbClr val="F06292"/>
              </a:solidFill>
              <a:latin typeface="Roboto Mono"/>
              <a:ea typeface="Roboto Mono"/>
              <a:cs typeface="Roboto Mono"/>
              <a:sym typeface="Roboto Mon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0"/>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r">
              <a:spcBef>
                <a:spcPts val="0"/>
              </a:spcBef>
              <a:spcAft>
                <a:spcPts val="0"/>
              </a:spcAft>
              <a:buNone/>
            </a:pPr>
            <a:r>
              <a:rPr lang="es"/>
              <a:t>Exercises</a:t>
            </a:r>
            <a:endParaRPr>
              <a:solidFill>
                <a:srgbClr val="FFFFFF"/>
              </a:solidFill>
            </a:endParaRPr>
          </a:p>
        </p:txBody>
      </p:sp>
      <p:sp>
        <p:nvSpPr>
          <p:cNvPr id="342" name="Google Shape;342;p40"/>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03</a:t>
            </a:r>
            <a:endParaRPr/>
          </a:p>
        </p:txBody>
      </p:sp>
      <p:sp>
        <p:nvSpPr>
          <p:cNvPr id="343" name="Google Shape;343;p40"/>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Feel free to do all of these or none of these, whatever you think you need to do!</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1"/>
          <p:cNvSpPr txBox="1"/>
          <p:nvPr>
            <p:ph idx="4294967295" type="ctrTitle"/>
          </p:nvPr>
        </p:nvSpPr>
        <p:spPr>
          <a:xfrm>
            <a:off x="186600" y="142525"/>
            <a:ext cx="86220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1800"/>
              <a:t>Some Exercises before you leave!</a:t>
            </a:r>
            <a:endParaRPr sz="1800"/>
          </a:p>
        </p:txBody>
      </p:sp>
      <p:sp>
        <p:nvSpPr>
          <p:cNvPr id="349" name="Google Shape;349;p41"/>
          <p:cNvSpPr txBox="1"/>
          <p:nvPr>
            <p:ph idx="4294967295" type="subTitle"/>
          </p:nvPr>
        </p:nvSpPr>
        <p:spPr>
          <a:xfrm>
            <a:off x="186600" y="787225"/>
            <a:ext cx="4211700" cy="4264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s" u="sng">
                <a:latin typeface="Roboto Slab"/>
                <a:ea typeface="Roboto Slab"/>
                <a:cs typeface="Roboto Slab"/>
                <a:sym typeface="Roboto Slab"/>
              </a:rPr>
              <a:t>Class To-Do List Exercise</a:t>
            </a:r>
            <a:r>
              <a:rPr lang="es"/>
              <a:t>:</a:t>
            </a:r>
            <a:endParaRPr/>
          </a:p>
          <a:p>
            <a:pPr indent="-304800" lvl="1" marL="914400" rtl="0" algn="l">
              <a:spcBef>
                <a:spcPts val="0"/>
              </a:spcBef>
              <a:spcAft>
                <a:spcPts val="0"/>
              </a:spcAft>
              <a:buSzPts val="1200"/>
              <a:buChar char="○"/>
            </a:pPr>
            <a:r>
              <a:rPr lang="es"/>
              <a:t>Create 6 Variables, one for every class and type in what you have to do for each class</a:t>
            </a:r>
            <a:endParaRPr/>
          </a:p>
          <a:p>
            <a:pPr indent="-304800" lvl="1" marL="914400" rtl="0" algn="l">
              <a:spcBef>
                <a:spcPts val="0"/>
              </a:spcBef>
              <a:spcAft>
                <a:spcPts val="0"/>
              </a:spcAft>
              <a:buSzPts val="1200"/>
              <a:buChar char="○"/>
            </a:pPr>
            <a:r>
              <a:rPr lang="es"/>
              <a:t>Print out each variable and use it as a reminder to complete your work!</a:t>
            </a:r>
            <a:endParaRPr/>
          </a:p>
          <a:p>
            <a:pPr indent="-304800" lvl="0" marL="457200" rtl="0" algn="l">
              <a:spcBef>
                <a:spcPts val="0"/>
              </a:spcBef>
              <a:spcAft>
                <a:spcPts val="0"/>
              </a:spcAft>
              <a:buSzPts val="1200"/>
              <a:buFont typeface="Roboto Slab"/>
              <a:buChar char="●"/>
            </a:pPr>
            <a:r>
              <a:rPr b="1" lang="es" u="sng">
                <a:latin typeface="Roboto Slab"/>
                <a:ea typeface="Roboto Slab"/>
                <a:cs typeface="Roboto Slab"/>
                <a:sym typeface="Roboto Slab"/>
              </a:rPr>
              <a:t>Arithmetic Exercise:</a:t>
            </a:r>
            <a:endParaRPr b="1" u="sng">
              <a:latin typeface="Roboto Slab"/>
              <a:ea typeface="Roboto Slab"/>
              <a:cs typeface="Roboto Slab"/>
              <a:sym typeface="Roboto Slab"/>
            </a:endParaRPr>
          </a:p>
          <a:p>
            <a:pPr indent="-304800" lvl="1" marL="914400" rtl="0" algn="l">
              <a:spcBef>
                <a:spcPts val="0"/>
              </a:spcBef>
              <a:spcAft>
                <a:spcPts val="0"/>
              </a:spcAft>
              <a:buSzPts val="1200"/>
              <a:buChar char="○"/>
            </a:pPr>
            <a:r>
              <a:rPr lang="es"/>
              <a:t>Pick a number in your head, then make two variables that when added will get you that number. Print out your result to see if your variable values are correct!</a:t>
            </a:r>
            <a:endParaRPr/>
          </a:p>
          <a:p>
            <a:pPr indent="-304800" lvl="0" marL="457200" rtl="0" algn="l">
              <a:spcBef>
                <a:spcPts val="0"/>
              </a:spcBef>
              <a:spcAft>
                <a:spcPts val="0"/>
              </a:spcAft>
              <a:buSzPts val="1200"/>
              <a:buFont typeface="Roboto Slab"/>
              <a:buChar char="●"/>
            </a:pPr>
            <a:r>
              <a:rPr b="1" lang="es" u="sng">
                <a:latin typeface="Roboto Slab"/>
                <a:ea typeface="Roboto Slab"/>
                <a:cs typeface="Roboto Slab"/>
                <a:sym typeface="Roboto Slab"/>
              </a:rPr>
              <a:t>Birthday Party Invitation</a:t>
            </a:r>
            <a:endParaRPr/>
          </a:p>
          <a:p>
            <a:pPr indent="-304800" lvl="1" marL="914400" rtl="0" algn="l">
              <a:spcBef>
                <a:spcPts val="0"/>
              </a:spcBef>
              <a:spcAft>
                <a:spcPts val="0"/>
              </a:spcAft>
              <a:buSzPts val="1200"/>
              <a:buChar char="○"/>
            </a:pPr>
            <a:r>
              <a:rPr lang="es"/>
              <a:t>You can use </a:t>
            </a:r>
            <a:r>
              <a:rPr b="1" lang="es">
                <a:latin typeface="Roboto Slab"/>
                <a:ea typeface="Roboto Slab"/>
                <a:cs typeface="Roboto Slab"/>
                <a:sym typeface="Roboto Slab"/>
              </a:rPr>
              <a:t>+</a:t>
            </a:r>
            <a:r>
              <a:rPr lang="es"/>
              <a:t> signs in between sets of quotations and put variables in between to change the value of print statements</a:t>
            </a:r>
            <a:endParaRPr/>
          </a:p>
          <a:p>
            <a:pPr indent="-304800" lvl="1" marL="914400" rtl="0" algn="l">
              <a:spcBef>
                <a:spcPts val="0"/>
              </a:spcBef>
              <a:spcAft>
                <a:spcPts val="0"/>
              </a:spcAft>
              <a:buSzPts val="1200"/>
              <a:buChar char="○"/>
            </a:pPr>
            <a:r>
              <a:rPr lang="es"/>
              <a:t>Use this to invite your friends to your birthday party! (If you don’t have any, let us know, we would be happy to attend!)</a:t>
            </a:r>
            <a:endParaRPr/>
          </a:p>
          <a:p>
            <a:pPr indent="-304800" lvl="2" marL="1371600" rtl="0" algn="l">
              <a:spcBef>
                <a:spcPts val="0"/>
              </a:spcBef>
              <a:spcAft>
                <a:spcPts val="0"/>
              </a:spcAft>
              <a:buSzPts val="1200"/>
              <a:buChar char="■"/>
            </a:pPr>
            <a:r>
              <a:rPr lang="es"/>
              <a:t>This is a topic we will cover in greater depth later, for now, give it your best shot! </a:t>
            </a:r>
            <a:endParaRPr/>
          </a:p>
        </p:txBody>
      </p:sp>
      <p:sp>
        <p:nvSpPr>
          <p:cNvPr id="350" name="Google Shape;350;p41"/>
          <p:cNvSpPr/>
          <p:nvPr/>
        </p:nvSpPr>
        <p:spPr>
          <a:xfrm>
            <a:off x="3102467" y="292088"/>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1"/>
          <p:cNvSpPr txBox="1"/>
          <p:nvPr/>
        </p:nvSpPr>
        <p:spPr>
          <a:xfrm>
            <a:off x="4772025" y="292100"/>
            <a:ext cx="3972000" cy="20655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biology = </a:t>
            </a:r>
            <a:r>
              <a:rPr lang="es" sz="1900">
                <a:solidFill>
                  <a:srgbClr val="9CCC65"/>
                </a:solidFill>
                <a:latin typeface="Roboto Mono"/>
                <a:ea typeface="Roboto Mono"/>
                <a:cs typeface="Roboto Mono"/>
                <a:sym typeface="Roboto Mono"/>
              </a:rPr>
              <a:t>"Finish Lab Report on DNA"</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ECEFF1"/>
                </a:solidFill>
                <a:latin typeface="Roboto Mono"/>
                <a:ea typeface="Roboto Mono"/>
                <a:cs typeface="Roboto Mono"/>
                <a:sym typeface="Roboto Mono"/>
              </a:rPr>
              <a:t>english = </a:t>
            </a:r>
            <a:r>
              <a:rPr lang="es" sz="1900">
                <a:solidFill>
                  <a:srgbClr val="9CCC65"/>
                </a:solidFill>
                <a:latin typeface="Roboto Mono"/>
                <a:ea typeface="Roboto Mono"/>
                <a:cs typeface="Roboto Mono"/>
                <a:sym typeface="Roboto Mono"/>
              </a:rPr>
              <a:t>"Read pages 100-120"</a:t>
            </a:r>
            <a:endParaRPr sz="19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(biology)</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(english)</a:t>
            </a:r>
            <a:endParaRPr sz="1900">
              <a:solidFill>
                <a:srgbClr val="ECEFF1"/>
              </a:solidFill>
              <a:latin typeface="Roboto Mono"/>
              <a:ea typeface="Roboto Mono"/>
              <a:cs typeface="Roboto Mono"/>
              <a:sym typeface="Roboto Mono"/>
            </a:endParaRPr>
          </a:p>
        </p:txBody>
      </p:sp>
      <p:sp>
        <p:nvSpPr>
          <p:cNvPr id="352" name="Google Shape;352;p41"/>
          <p:cNvSpPr txBox="1"/>
          <p:nvPr/>
        </p:nvSpPr>
        <p:spPr>
          <a:xfrm>
            <a:off x="4772025" y="2500325"/>
            <a:ext cx="3972000" cy="25512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s" sz="1700">
                <a:solidFill>
                  <a:srgbClr val="ECEFF1"/>
                </a:solidFill>
                <a:latin typeface="Roboto Mono"/>
                <a:ea typeface="Roboto Mono"/>
                <a:cs typeface="Roboto Mono"/>
                <a:sym typeface="Roboto Mono"/>
              </a:rPr>
              <a:t>friend1 = </a:t>
            </a:r>
            <a:r>
              <a:rPr lang="es" sz="1700">
                <a:solidFill>
                  <a:srgbClr val="9CCC65"/>
                </a:solidFill>
                <a:latin typeface="Roboto Mono"/>
                <a:ea typeface="Roboto Mono"/>
                <a:cs typeface="Roboto Mono"/>
                <a:sym typeface="Roboto Mono"/>
              </a:rPr>
              <a:t>"Fillip"</a:t>
            </a:r>
            <a:endParaRPr sz="17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700">
                <a:solidFill>
                  <a:srgbClr val="ECEFF1"/>
                </a:solidFill>
                <a:latin typeface="Roboto Mono"/>
                <a:ea typeface="Roboto Mono"/>
                <a:cs typeface="Roboto Mono"/>
                <a:sym typeface="Roboto Mono"/>
              </a:rPr>
              <a:t>friend2 = </a:t>
            </a:r>
            <a:r>
              <a:rPr lang="es" sz="1700">
                <a:solidFill>
                  <a:srgbClr val="9CCC65"/>
                </a:solidFill>
                <a:latin typeface="Roboto Mono"/>
                <a:ea typeface="Roboto Mono"/>
                <a:cs typeface="Roboto Mono"/>
                <a:sym typeface="Roboto Mono"/>
              </a:rPr>
              <a:t>"Arnav"</a:t>
            </a:r>
            <a:endParaRPr sz="170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700">
                <a:solidFill>
                  <a:srgbClr val="4DD0E1"/>
                </a:solidFill>
                <a:latin typeface="Roboto Mono"/>
                <a:ea typeface="Roboto Mono"/>
                <a:cs typeface="Roboto Mono"/>
                <a:sym typeface="Roboto Mono"/>
              </a:rPr>
              <a:t>print</a:t>
            </a:r>
            <a:r>
              <a:rPr lang="es" sz="1700">
                <a:solidFill>
                  <a:srgbClr val="ECEFF1"/>
                </a:solidFill>
                <a:latin typeface="Roboto Mono"/>
                <a:ea typeface="Roboto Mono"/>
                <a:cs typeface="Roboto Mono"/>
                <a:sym typeface="Roboto Mono"/>
              </a:rPr>
              <a:t>(friend1 + </a:t>
            </a:r>
            <a:r>
              <a:rPr lang="es" sz="1700">
                <a:solidFill>
                  <a:srgbClr val="9CCC65"/>
                </a:solidFill>
                <a:latin typeface="Roboto Mono"/>
                <a:ea typeface="Roboto Mono"/>
                <a:cs typeface="Roboto Mono"/>
                <a:sym typeface="Roboto Mono"/>
              </a:rPr>
              <a:t>",you are invited to my birthday party!"</a:t>
            </a:r>
            <a:r>
              <a:rPr lang="es" sz="1700">
                <a:solidFill>
                  <a:srgbClr val="ECEFF1"/>
                </a:solidFill>
                <a:latin typeface="Roboto Mono"/>
                <a:ea typeface="Roboto Mono"/>
                <a:cs typeface="Roboto Mono"/>
                <a:sym typeface="Roboto Mono"/>
              </a:rPr>
              <a:t>)</a:t>
            </a:r>
            <a:endParaRPr sz="17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700">
                <a:solidFill>
                  <a:srgbClr val="4DD0E1"/>
                </a:solidFill>
                <a:latin typeface="Roboto Mono"/>
                <a:ea typeface="Roboto Mono"/>
                <a:cs typeface="Roboto Mono"/>
                <a:sym typeface="Roboto Mono"/>
              </a:rPr>
              <a:t>print</a:t>
            </a:r>
            <a:r>
              <a:rPr lang="es" sz="1700">
                <a:solidFill>
                  <a:srgbClr val="ECEFF1"/>
                </a:solidFill>
                <a:latin typeface="Roboto Mono"/>
                <a:ea typeface="Roboto Mono"/>
                <a:cs typeface="Roboto Mono"/>
                <a:sym typeface="Roboto Mono"/>
              </a:rPr>
              <a:t>(friend2 + </a:t>
            </a:r>
            <a:r>
              <a:rPr lang="es" sz="1700">
                <a:solidFill>
                  <a:srgbClr val="9CCC65"/>
                </a:solidFill>
                <a:latin typeface="Roboto Mono"/>
                <a:ea typeface="Roboto Mono"/>
                <a:cs typeface="Roboto Mono"/>
                <a:sym typeface="Roboto Mono"/>
              </a:rPr>
              <a:t>",you are invited to my birthday party!"</a:t>
            </a:r>
            <a:r>
              <a:rPr lang="es" sz="1700">
                <a:solidFill>
                  <a:srgbClr val="ECEFF1"/>
                </a:solidFill>
                <a:latin typeface="Roboto Mono"/>
                <a:ea typeface="Roboto Mono"/>
                <a:cs typeface="Roboto Mono"/>
                <a:sym typeface="Roboto Mono"/>
              </a:rPr>
              <a:t>)</a:t>
            </a:r>
            <a:endParaRPr sz="1700">
              <a:solidFill>
                <a:srgbClr val="ECEFF1"/>
              </a:solidFill>
              <a:latin typeface="Roboto Mono"/>
              <a:ea typeface="Roboto Mono"/>
              <a:cs typeface="Roboto Mono"/>
              <a:sym typeface="Roboto Mon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2"/>
          <p:cNvSpPr txBox="1"/>
          <p:nvPr>
            <p:ph idx="4294967295" type="ctrTitle"/>
          </p:nvPr>
        </p:nvSpPr>
        <p:spPr>
          <a:xfrm>
            <a:off x="186600" y="142525"/>
            <a:ext cx="8622000" cy="64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sz="1800"/>
              <a:t>Even More Exercises!</a:t>
            </a:r>
            <a:endParaRPr sz="1800"/>
          </a:p>
        </p:txBody>
      </p:sp>
      <p:sp>
        <p:nvSpPr>
          <p:cNvPr id="358" name="Google Shape;358;p42"/>
          <p:cNvSpPr txBox="1"/>
          <p:nvPr>
            <p:ph idx="4294967295" type="subTitle"/>
          </p:nvPr>
        </p:nvSpPr>
        <p:spPr>
          <a:xfrm>
            <a:off x="186600" y="787225"/>
            <a:ext cx="4211700" cy="4264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Char char="●"/>
            </a:pPr>
            <a:r>
              <a:rPr b="1" lang="es" u="sng">
                <a:solidFill>
                  <a:schemeClr val="lt1"/>
                </a:solidFill>
                <a:latin typeface="Roboto Slab"/>
                <a:ea typeface="Roboto Slab"/>
                <a:cs typeface="Roboto Slab"/>
                <a:sym typeface="Roboto Slab"/>
              </a:rPr>
              <a:t>Very Basic Calculator</a:t>
            </a:r>
            <a:r>
              <a:rPr lang="es">
                <a:solidFill>
                  <a:schemeClr val="lt1"/>
                </a:solidFill>
              </a:rPr>
              <a:t>:</a:t>
            </a:r>
            <a:endParaRPr>
              <a:solidFill>
                <a:schemeClr val="lt1"/>
              </a:solidFill>
            </a:endParaRPr>
          </a:p>
          <a:p>
            <a:pPr indent="-304800" lvl="1" marL="914400" rtl="0" algn="l">
              <a:spcBef>
                <a:spcPts val="0"/>
              </a:spcBef>
              <a:spcAft>
                <a:spcPts val="0"/>
              </a:spcAft>
              <a:buClr>
                <a:schemeClr val="lt1"/>
              </a:buClr>
              <a:buSzPts val="1200"/>
              <a:buChar char="○"/>
            </a:pPr>
            <a:r>
              <a:rPr lang="es">
                <a:solidFill>
                  <a:schemeClr val="lt1"/>
                </a:solidFill>
              </a:rPr>
              <a:t>We often use the variables x and y in the math class, using Python, we can perform mathematical operations with them!</a:t>
            </a:r>
            <a:endParaRPr>
              <a:solidFill>
                <a:schemeClr val="lt1"/>
              </a:solidFill>
            </a:endParaRPr>
          </a:p>
          <a:p>
            <a:pPr indent="-304800" lvl="1" marL="914400" rtl="0" algn="l">
              <a:spcBef>
                <a:spcPts val="0"/>
              </a:spcBef>
              <a:spcAft>
                <a:spcPts val="0"/>
              </a:spcAft>
              <a:buClr>
                <a:schemeClr val="lt1"/>
              </a:buClr>
              <a:buSzPts val="1200"/>
              <a:buChar char="○"/>
            </a:pPr>
            <a:r>
              <a:rPr lang="es">
                <a:solidFill>
                  <a:schemeClr val="lt1"/>
                </a:solidFill>
              </a:rPr>
              <a:t>Use the comparison operators (</a:t>
            </a:r>
            <a:r>
              <a:rPr b="1" lang="es">
                <a:solidFill>
                  <a:schemeClr val="lt1"/>
                </a:solidFill>
                <a:latin typeface="Roboto Slab"/>
                <a:ea typeface="Roboto Slab"/>
                <a:cs typeface="Roboto Slab"/>
                <a:sym typeface="Roboto Slab"/>
              </a:rPr>
              <a:t>+,-,*,/</a:t>
            </a:r>
            <a:r>
              <a:rPr lang="es">
                <a:solidFill>
                  <a:schemeClr val="lt1"/>
                </a:solidFill>
              </a:rPr>
              <a:t>) in order to perform computations</a:t>
            </a:r>
            <a:endParaRPr>
              <a:solidFill>
                <a:schemeClr val="lt1"/>
              </a:solidFill>
            </a:endParaRPr>
          </a:p>
          <a:p>
            <a:pPr indent="-304800" lvl="2" marL="1371600" rtl="0" algn="l">
              <a:spcBef>
                <a:spcPts val="0"/>
              </a:spcBef>
              <a:spcAft>
                <a:spcPts val="0"/>
              </a:spcAft>
              <a:buClr>
                <a:schemeClr val="lt1"/>
              </a:buClr>
              <a:buSzPts val="1200"/>
              <a:buChar char="■"/>
            </a:pPr>
            <a:r>
              <a:rPr lang="es">
                <a:solidFill>
                  <a:schemeClr val="lt1"/>
                </a:solidFill>
              </a:rPr>
              <a:t>If you feel lost about these operators, don’t worry! We will cover them in much more depth later, for now, just try your best!</a:t>
            </a:r>
            <a:endParaRPr>
              <a:solidFill>
                <a:schemeClr val="lt1"/>
              </a:solidFill>
            </a:endParaRPr>
          </a:p>
          <a:p>
            <a:pPr indent="-304800" lvl="0" marL="457200" rtl="0" algn="l">
              <a:spcBef>
                <a:spcPts val="0"/>
              </a:spcBef>
              <a:spcAft>
                <a:spcPts val="0"/>
              </a:spcAft>
              <a:buClr>
                <a:schemeClr val="lt1"/>
              </a:buClr>
              <a:buSzPts val="1200"/>
              <a:buFont typeface="Roboto Slab"/>
              <a:buChar char="●"/>
            </a:pPr>
            <a:r>
              <a:rPr b="1" lang="es" u="sng">
                <a:latin typeface="Roboto Slab"/>
                <a:ea typeface="Roboto Slab"/>
                <a:cs typeface="Roboto Slab"/>
                <a:sym typeface="Roboto Slab"/>
              </a:rPr>
              <a:t>Mad-Libs Clone:</a:t>
            </a:r>
            <a:endParaRPr b="1" u="sng">
              <a:latin typeface="Roboto Slab"/>
              <a:ea typeface="Roboto Slab"/>
              <a:cs typeface="Roboto Slab"/>
              <a:sym typeface="Roboto Slab"/>
            </a:endParaRPr>
          </a:p>
          <a:p>
            <a:pPr indent="-304800" lvl="1" marL="914400" rtl="0" algn="l">
              <a:spcBef>
                <a:spcPts val="0"/>
              </a:spcBef>
              <a:spcAft>
                <a:spcPts val="0"/>
              </a:spcAft>
              <a:buSzPts val="1200"/>
              <a:buChar char="○"/>
            </a:pPr>
            <a:r>
              <a:rPr lang="es"/>
              <a:t>Everybody loves Mad-Libs, and they are super easy to replicate using variables and string concatenation</a:t>
            </a:r>
            <a:endParaRPr/>
          </a:p>
          <a:p>
            <a:pPr indent="-304800" lvl="2" marL="1371600" rtl="0" algn="l">
              <a:spcBef>
                <a:spcPts val="0"/>
              </a:spcBef>
              <a:spcAft>
                <a:spcPts val="0"/>
              </a:spcAft>
              <a:buSzPts val="1200"/>
              <a:buChar char="■"/>
            </a:pPr>
            <a:r>
              <a:rPr lang="es"/>
              <a:t>Once again, we will go over string concatenation in greater detail later, for now, have fun with this exercise!</a:t>
            </a:r>
            <a:endParaRPr/>
          </a:p>
          <a:p>
            <a:pPr indent="-304800" lvl="1" marL="914400" rtl="0" algn="l">
              <a:spcBef>
                <a:spcPts val="0"/>
              </a:spcBef>
              <a:spcAft>
                <a:spcPts val="0"/>
              </a:spcAft>
              <a:buSzPts val="1200"/>
              <a:buChar char="○"/>
            </a:pPr>
            <a:r>
              <a:rPr lang="es"/>
              <a:t>Feel free to Google </a:t>
            </a:r>
            <a:r>
              <a:rPr lang="es" u="sng">
                <a:solidFill>
                  <a:schemeClr val="hlink"/>
                </a:solidFill>
                <a:hlinkClick r:id="rId3"/>
              </a:rPr>
              <a:t>Mad-Libs examples</a:t>
            </a:r>
            <a:r>
              <a:rPr lang="es"/>
              <a:t>, along with using your imagination!</a:t>
            </a:r>
            <a:endParaRPr/>
          </a:p>
        </p:txBody>
      </p:sp>
      <p:sp>
        <p:nvSpPr>
          <p:cNvPr id="359" name="Google Shape;359;p42"/>
          <p:cNvSpPr/>
          <p:nvPr/>
        </p:nvSpPr>
        <p:spPr>
          <a:xfrm>
            <a:off x="2174192" y="292088"/>
            <a:ext cx="344701" cy="345568"/>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2"/>
          <p:cNvSpPr txBox="1"/>
          <p:nvPr/>
        </p:nvSpPr>
        <p:spPr>
          <a:xfrm>
            <a:off x="4955775" y="574500"/>
            <a:ext cx="3571800" cy="1512600"/>
          </a:xfrm>
          <a:prstGeom prst="rect">
            <a:avLst/>
          </a:prstGeom>
          <a:solidFill>
            <a:srgbClr val="212121"/>
          </a:solidFill>
          <a:ln cap="flat" cmpd="sng" w="2857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600">
                <a:solidFill>
                  <a:srgbClr val="ECEFF1"/>
                </a:solidFill>
                <a:latin typeface="Roboto Mono"/>
                <a:ea typeface="Roboto Mono"/>
                <a:cs typeface="Roboto Mono"/>
                <a:sym typeface="Roboto Mono"/>
              </a:rPr>
              <a:t>numx = </a:t>
            </a:r>
            <a:r>
              <a:rPr lang="es" sz="1600">
                <a:solidFill>
                  <a:srgbClr val="FBC02D"/>
                </a:solidFill>
                <a:latin typeface="Roboto Mono"/>
                <a:ea typeface="Roboto Mono"/>
                <a:cs typeface="Roboto Mono"/>
                <a:sym typeface="Roboto Mono"/>
              </a:rPr>
              <a:t>20</a:t>
            </a:r>
            <a:endParaRPr sz="16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600">
                <a:solidFill>
                  <a:srgbClr val="ECEFF1"/>
                </a:solidFill>
                <a:latin typeface="Roboto Mono"/>
                <a:ea typeface="Roboto Mono"/>
                <a:cs typeface="Roboto Mono"/>
                <a:sym typeface="Roboto Mono"/>
              </a:rPr>
              <a:t>numy = </a:t>
            </a:r>
            <a:r>
              <a:rPr lang="es" sz="1600">
                <a:solidFill>
                  <a:srgbClr val="FBC02D"/>
                </a:solidFill>
                <a:latin typeface="Roboto Mono"/>
                <a:ea typeface="Roboto Mono"/>
                <a:cs typeface="Roboto Mono"/>
                <a:sym typeface="Roboto Mono"/>
              </a:rPr>
              <a:t>30</a:t>
            </a:r>
            <a:endParaRPr sz="16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600">
                <a:solidFill>
                  <a:srgbClr val="4DD0E1"/>
                </a:solidFill>
                <a:latin typeface="Roboto Mono"/>
                <a:ea typeface="Roboto Mono"/>
                <a:cs typeface="Roboto Mono"/>
                <a:sym typeface="Roboto Mono"/>
              </a:rPr>
              <a:t>print</a:t>
            </a:r>
            <a:r>
              <a:rPr lang="es" sz="1600">
                <a:solidFill>
                  <a:srgbClr val="ECEFF1"/>
                </a:solidFill>
                <a:latin typeface="Roboto Mono"/>
                <a:ea typeface="Roboto Mono"/>
                <a:cs typeface="Roboto Mono"/>
                <a:sym typeface="Roboto Mono"/>
              </a:rPr>
              <a:t>(numx + numy) </a:t>
            </a:r>
            <a:r>
              <a:rPr lang="es" sz="1600">
                <a:solidFill>
                  <a:srgbClr val="F06292"/>
                </a:solidFill>
                <a:latin typeface="Roboto Mono"/>
                <a:ea typeface="Roboto Mono"/>
                <a:cs typeface="Roboto Mono"/>
                <a:sym typeface="Roboto Mono"/>
              </a:rPr>
              <a:t>#50</a:t>
            </a:r>
            <a:endParaRPr sz="16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600">
                <a:solidFill>
                  <a:srgbClr val="4DD0E1"/>
                </a:solidFill>
                <a:latin typeface="Roboto Mono"/>
                <a:ea typeface="Roboto Mono"/>
                <a:cs typeface="Roboto Mono"/>
                <a:sym typeface="Roboto Mono"/>
              </a:rPr>
              <a:t>print</a:t>
            </a:r>
            <a:r>
              <a:rPr lang="es" sz="1600">
                <a:solidFill>
                  <a:srgbClr val="ECEFF1"/>
                </a:solidFill>
                <a:latin typeface="Roboto Mono"/>
                <a:ea typeface="Roboto Mono"/>
                <a:cs typeface="Roboto Mono"/>
                <a:sym typeface="Roboto Mono"/>
              </a:rPr>
              <a:t>(numx * numy) </a:t>
            </a:r>
            <a:r>
              <a:rPr lang="es" sz="1600">
                <a:solidFill>
                  <a:srgbClr val="F06292"/>
                </a:solidFill>
                <a:latin typeface="Roboto Mono"/>
                <a:ea typeface="Roboto Mono"/>
                <a:cs typeface="Roboto Mono"/>
                <a:sym typeface="Roboto Mono"/>
              </a:rPr>
              <a:t>#600</a:t>
            </a:r>
            <a:endParaRPr sz="1600">
              <a:solidFill>
                <a:srgbClr val="F06292"/>
              </a:solidFill>
              <a:latin typeface="Roboto Mono"/>
              <a:ea typeface="Roboto Mono"/>
              <a:cs typeface="Roboto Mono"/>
              <a:sym typeface="Roboto Mono"/>
            </a:endParaRPr>
          </a:p>
          <a:p>
            <a:pPr indent="0" lvl="0" marL="0" rtl="0" algn="l">
              <a:lnSpc>
                <a:spcPct val="148026"/>
              </a:lnSpc>
              <a:spcBef>
                <a:spcPts val="0"/>
              </a:spcBef>
              <a:spcAft>
                <a:spcPts val="0"/>
              </a:spcAft>
              <a:buNone/>
            </a:pPr>
            <a:r>
              <a:t/>
            </a:r>
            <a:endParaRPr sz="1600">
              <a:solidFill>
                <a:srgbClr val="ECEFF1"/>
              </a:solidFill>
              <a:latin typeface="Roboto Mono"/>
              <a:ea typeface="Roboto Mono"/>
              <a:cs typeface="Roboto Mono"/>
              <a:sym typeface="Roboto Mono"/>
            </a:endParaRPr>
          </a:p>
        </p:txBody>
      </p:sp>
      <p:sp>
        <p:nvSpPr>
          <p:cNvPr id="361" name="Google Shape;361;p42"/>
          <p:cNvSpPr txBox="1"/>
          <p:nvPr/>
        </p:nvSpPr>
        <p:spPr>
          <a:xfrm>
            <a:off x="4856775" y="2470750"/>
            <a:ext cx="3769800" cy="2580600"/>
          </a:xfrm>
          <a:prstGeom prst="rect">
            <a:avLst/>
          </a:prstGeom>
          <a:solidFill>
            <a:srgbClr val="212121"/>
          </a:solidFill>
          <a:ln cap="flat" cmpd="sng" w="2857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adjective = </a:t>
            </a:r>
            <a:r>
              <a:rPr lang="es" sz="1900">
                <a:solidFill>
                  <a:srgbClr val="9CCC65"/>
                </a:solidFill>
                <a:latin typeface="Roboto Mono"/>
                <a:ea typeface="Roboto Mono"/>
                <a:cs typeface="Roboto Mono"/>
                <a:sym typeface="Roboto Mono"/>
              </a:rPr>
              <a:t>"funky"</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ECEFF1"/>
                </a:solidFill>
                <a:latin typeface="Roboto Mono"/>
                <a:ea typeface="Roboto Mono"/>
                <a:cs typeface="Roboto Mono"/>
                <a:sym typeface="Roboto Mono"/>
              </a:rPr>
              <a:t>noun = </a:t>
            </a:r>
            <a:r>
              <a:rPr lang="es" sz="1900">
                <a:solidFill>
                  <a:srgbClr val="9CCC65"/>
                </a:solidFill>
                <a:latin typeface="Roboto Mono"/>
                <a:ea typeface="Roboto Mono"/>
                <a:cs typeface="Roboto Mono"/>
                <a:sym typeface="Roboto Mono"/>
              </a:rPr>
              <a:t>"Dinosaur"</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rPr lang="es" sz="1900">
                <a:solidFill>
                  <a:srgbClr val="4DD0E1"/>
                </a:solidFill>
                <a:latin typeface="Roboto Mono"/>
                <a:ea typeface="Roboto Mono"/>
                <a:cs typeface="Roboto Mono"/>
                <a:sym typeface="Roboto Mono"/>
              </a:rPr>
              <a:t>print</a:t>
            </a:r>
            <a:r>
              <a:rPr lang="es" sz="1900">
                <a:solidFill>
                  <a:srgbClr val="ECEFF1"/>
                </a:solidFill>
                <a:latin typeface="Roboto Mono"/>
                <a:ea typeface="Roboto Mono"/>
                <a:cs typeface="Roboto Mono"/>
                <a:sym typeface="Roboto Mono"/>
              </a:rPr>
              <a:t>(</a:t>
            </a:r>
            <a:r>
              <a:rPr lang="es" sz="1900">
                <a:solidFill>
                  <a:srgbClr val="9CCC65"/>
                </a:solidFill>
                <a:latin typeface="Roboto Mono"/>
                <a:ea typeface="Roboto Mono"/>
                <a:cs typeface="Roboto Mono"/>
                <a:sym typeface="Roboto Mono"/>
              </a:rPr>
              <a:t>"There are many"</a:t>
            </a:r>
            <a:r>
              <a:rPr lang="es" sz="1900">
                <a:solidFill>
                  <a:srgbClr val="ECEFF1"/>
                </a:solidFill>
                <a:latin typeface="Roboto Mono"/>
                <a:ea typeface="Roboto Mono"/>
                <a:cs typeface="Roboto Mono"/>
                <a:sym typeface="Roboto Mono"/>
              </a:rPr>
              <a:t> + adjective + </a:t>
            </a:r>
            <a:r>
              <a:rPr lang="es" sz="1900">
                <a:solidFill>
                  <a:srgbClr val="9CCC65"/>
                </a:solidFill>
                <a:latin typeface="Roboto Mono"/>
                <a:ea typeface="Roboto Mono"/>
                <a:cs typeface="Roboto Mono"/>
                <a:sym typeface="Roboto Mono"/>
              </a:rPr>
              <a:t>"ways to choose a/an"</a:t>
            </a:r>
            <a:r>
              <a:rPr lang="es" sz="1900">
                <a:solidFill>
                  <a:srgbClr val="ECEFF1"/>
                </a:solidFill>
                <a:latin typeface="Roboto Mono"/>
                <a:ea typeface="Roboto Mono"/>
                <a:cs typeface="Roboto Mono"/>
                <a:sym typeface="Roboto Mono"/>
              </a:rPr>
              <a:t> + noun + </a:t>
            </a:r>
            <a:r>
              <a:rPr lang="es" sz="1900">
                <a:solidFill>
                  <a:srgbClr val="9CCC65"/>
                </a:solidFill>
                <a:latin typeface="Roboto Mono"/>
                <a:ea typeface="Roboto Mono"/>
                <a:cs typeface="Roboto Mono"/>
                <a:sym typeface="Roboto Mono"/>
              </a:rPr>
              <a:t>"to read"</a:t>
            </a:r>
            <a:r>
              <a:rPr lang="es" sz="1900">
                <a:solidFill>
                  <a:srgbClr val="ECEFF1"/>
                </a:solidFill>
                <a:latin typeface="Roboto Mono"/>
                <a:ea typeface="Roboto Mono"/>
                <a:cs typeface="Roboto Mono"/>
                <a:sym typeface="Roboto Mono"/>
              </a:rPr>
              <a:t>)</a:t>
            </a:r>
            <a:endParaRPr sz="1900">
              <a:solidFill>
                <a:srgbClr val="ECEFF1"/>
              </a:solidFill>
              <a:latin typeface="Roboto Mono"/>
              <a:ea typeface="Roboto Mono"/>
              <a:cs typeface="Roboto Mono"/>
              <a:sym typeface="Roboto Mono"/>
            </a:endParaRPr>
          </a:p>
          <a:p>
            <a:pPr indent="0" lvl="0" marL="0" rtl="0" algn="l">
              <a:lnSpc>
                <a:spcPct val="148026"/>
              </a:lnSpc>
              <a:spcBef>
                <a:spcPts val="0"/>
              </a:spcBef>
              <a:spcAft>
                <a:spcPts val="0"/>
              </a:spcAft>
              <a:buNone/>
            </a:pPr>
            <a:r>
              <a:t/>
            </a:r>
            <a:endParaRPr sz="1900">
              <a:solidFill>
                <a:srgbClr val="ECEFF1"/>
              </a:solidFill>
              <a:latin typeface="Roboto Mono"/>
              <a:ea typeface="Roboto Mono"/>
              <a:cs typeface="Roboto Mono"/>
              <a:sym typeface="Roboto Mon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43"/>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 you so much for joining CS Club!</a:t>
            </a:r>
            <a:endParaRPr/>
          </a:p>
        </p:txBody>
      </p:sp>
      <p:sp>
        <p:nvSpPr>
          <p:cNvPr id="367" name="Google Shape;367;p43"/>
          <p:cNvSpPr txBox="1"/>
          <p:nvPr>
            <p:ph idx="1" type="subTitle"/>
          </p:nvPr>
        </p:nvSpPr>
        <p:spPr>
          <a:xfrm>
            <a:off x="3396125" y="3252304"/>
            <a:ext cx="3480300" cy="145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s"/>
              <a:t>Please don’t hesitate any of us for any questions or feedback!</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rPr lang="es" u="sng">
                <a:solidFill>
                  <a:schemeClr val="hlink"/>
                </a:solidFill>
                <a:hlinkClick r:id="rId3"/>
              </a:rPr>
              <a:t>asareen@raleighcharterhs.org</a:t>
            </a:r>
            <a:endParaRPr/>
          </a:p>
          <a:p>
            <a:pPr indent="0" lvl="0" marL="0" rtl="0" algn="r">
              <a:spcBef>
                <a:spcPts val="0"/>
              </a:spcBef>
              <a:spcAft>
                <a:spcPts val="0"/>
              </a:spcAft>
              <a:buNone/>
            </a:pPr>
            <a:r>
              <a:rPr lang="es" u="sng">
                <a:solidFill>
                  <a:schemeClr val="hlink"/>
                </a:solidFill>
                <a:hlinkClick r:id="rId4"/>
              </a:rPr>
              <a:t>fcutiuba@raleighcharterhs.org</a:t>
            </a:r>
            <a:endParaRPr/>
          </a:p>
          <a:p>
            <a:pPr indent="0" lvl="0" marL="0" rtl="0" algn="r">
              <a:spcBef>
                <a:spcPts val="0"/>
              </a:spcBef>
              <a:spcAft>
                <a:spcPts val="0"/>
              </a:spcAft>
              <a:buNone/>
            </a:pPr>
            <a:r>
              <a:rPr lang="es" u="sng">
                <a:solidFill>
                  <a:schemeClr val="hlink"/>
                </a:solidFill>
                <a:hlinkClick r:id="rId5"/>
              </a:rPr>
              <a:t>kpiryani@raleighcharterhs.org</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7"/>
          <p:cNvSpPr txBox="1"/>
          <p:nvPr>
            <p:ph type="ctrTitle"/>
          </p:nvPr>
        </p:nvSpPr>
        <p:spPr>
          <a:xfrm flipH="1">
            <a:off x="3945600" y="1536725"/>
            <a:ext cx="4470600" cy="142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WELCOME TO COMPUTER SCIENCE CLUB!  </a:t>
            </a:r>
            <a:endParaRPr>
              <a:solidFill>
                <a:srgbClr val="FFFFFF"/>
              </a:solidFill>
            </a:endParaRPr>
          </a:p>
        </p:txBody>
      </p:sp>
      <p:sp>
        <p:nvSpPr>
          <p:cNvPr id="233" name="Google Shape;233;p27"/>
          <p:cNvSpPr txBox="1"/>
          <p:nvPr/>
        </p:nvSpPr>
        <p:spPr>
          <a:xfrm>
            <a:off x="4297250" y="3264150"/>
            <a:ext cx="45279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Get ready to learn some coding, we are really looking forward to it!</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8"/>
          <p:cNvSpPr txBox="1"/>
          <p:nvPr>
            <p:ph type="title"/>
          </p:nvPr>
        </p:nvSpPr>
        <p:spPr>
          <a:xfrm>
            <a:off x="2204650" y="2800725"/>
            <a:ext cx="4881900" cy="38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solidFill>
                  <a:srgbClr val="FFFFFF"/>
                </a:solidFill>
              </a:rPr>
              <a:t>一Mr. </a:t>
            </a:r>
            <a:r>
              <a:rPr lang="es"/>
              <a:t>Wajima</a:t>
            </a:r>
            <a:endParaRPr>
              <a:solidFill>
                <a:srgbClr val="FFFFFF"/>
              </a:solidFill>
            </a:endParaRPr>
          </a:p>
        </p:txBody>
      </p:sp>
      <p:sp>
        <p:nvSpPr>
          <p:cNvPr id="239" name="Google Shape;239;p28"/>
          <p:cNvSpPr txBox="1"/>
          <p:nvPr>
            <p:ph idx="1" type="subTitle"/>
          </p:nvPr>
        </p:nvSpPr>
        <p:spPr>
          <a:xfrm>
            <a:off x="2388325" y="2020650"/>
            <a:ext cx="4881900" cy="110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“Don’t just write code that works, write code that you can </a:t>
            </a:r>
            <a:r>
              <a:rPr lang="es"/>
              <a:t>understand</a:t>
            </a:r>
            <a:r>
              <a:rPr lang="es"/>
              <a:t>.” </a:t>
            </a:r>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9"/>
          <p:cNvSpPr txBox="1"/>
          <p:nvPr>
            <p:ph type="title"/>
          </p:nvPr>
        </p:nvSpPr>
        <p:spPr>
          <a:xfrm>
            <a:off x="404400" y="1824275"/>
            <a:ext cx="8334900" cy="120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23,900,000</a:t>
            </a:r>
            <a:endParaRPr>
              <a:solidFill>
                <a:srgbClr val="FFFFFF"/>
              </a:solidFill>
            </a:endParaRPr>
          </a:p>
        </p:txBody>
      </p:sp>
      <p:sp>
        <p:nvSpPr>
          <p:cNvPr id="245" name="Google Shape;245;p29"/>
          <p:cNvSpPr txBox="1"/>
          <p:nvPr>
            <p:ph idx="1" type="subTitle"/>
          </p:nvPr>
        </p:nvSpPr>
        <p:spPr>
          <a:xfrm>
            <a:off x="1478700" y="3289956"/>
            <a:ext cx="6186300" cy="47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That’s how many developers there are worldwide -- and you are about to join them!</a:t>
            </a:r>
            <a:endParaRPr/>
          </a:p>
          <a:p>
            <a:pPr indent="0" lvl="0" marL="0" rtl="0" algn="ctr">
              <a:spcBef>
                <a:spcPts val="0"/>
              </a:spcBef>
              <a:spcAft>
                <a:spcPts val="0"/>
              </a:spcAft>
              <a:buNone/>
            </a:pPr>
            <a:r>
              <a:rPr lang="es"/>
              <a:t>(Or maybe you already have!)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0"/>
          <p:cNvSpPr txBox="1"/>
          <p:nvPr>
            <p:ph idx="3" type="subTitle"/>
          </p:nvPr>
        </p:nvSpPr>
        <p:spPr>
          <a:xfrm flipH="1">
            <a:off x="4108175" y="2215129"/>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Print and Variables</a:t>
            </a:r>
            <a:endParaRPr>
              <a:latin typeface="Squada One"/>
              <a:ea typeface="Squada One"/>
              <a:cs typeface="Squada One"/>
              <a:sym typeface="Squada One"/>
            </a:endParaRPr>
          </a:p>
        </p:txBody>
      </p:sp>
      <p:sp>
        <p:nvSpPr>
          <p:cNvPr id="251" name="Google Shape;251;p30"/>
          <p:cNvSpPr txBox="1"/>
          <p:nvPr>
            <p:ph idx="6" type="subTitle"/>
          </p:nvPr>
        </p:nvSpPr>
        <p:spPr>
          <a:xfrm>
            <a:off x="4106650" y="2604950"/>
            <a:ext cx="2203200" cy="56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Our first programming building blocks! We will go over the print statement and variables</a:t>
            </a:r>
            <a:endParaRPr sz="1000"/>
          </a:p>
        </p:txBody>
      </p:sp>
      <p:sp>
        <p:nvSpPr>
          <p:cNvPr id="252" name="Google Shape;252;p30"/>
          <p:cNvSpPr txBox="1"/>
          <p:nvPr>
            <p:ph idx="1" type="subTitle"/>
          </p:nvPr>
        </p:nvSpPr>
        <p:spPr>
          <a:xfrm flipH="1">
            <a:off x="4108175" y="1153775"/>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Introduction to Coding Languages</a:t>
            </a:r>
            <a:endParaRPr>
              <a:latin typeface="Squada One"/>
              <a:ea typeface="Squada One"/>
              <a:cs typeface="Squada One"/>
              <a:sym typeface="Squada One"/>
            </a:endParaRPr>
          </a:p>
        </p:txBody>
      </p:sp>
      <p:sp>
        <p:nvSpPr>
          <p:cNvPr id="253" name="Google Shape;253;p30"/>
          <p:cNvSpPr txBox="1"/>
          <p:nvPr>
            <p:ph idx="4" type="subTitle"/>
          </p:nvPr>
        </p:nvSpPr>
        <p:spPr>
          <a:xfrm>
            <a:off x="4106650" y="1530075"/>
            <a:ext cx="2203200" cy="2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t>A super quick explanation of some of the popular coding languages</a:t>
            </a:r>
            <a:endParaRPr sz="1000"/>
          </a:p>
        </p:txBody>
      </p:sp>
      <p:sp>
        <p:nvSpPr>
          <p:cNvPr id="254" name="Google Shape;254;p3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What are we going over today?</a:t>
            </a:r>
            <a:endParaRPr/>
          </a:p>
        </p:txBody>
      </p:sp>
      <p:sp>
        <p:nvSpPr>
          <p:cNvPr id="255" name="Google Shape;255;p30"/>
          <p:cNvSpPr txBox="1"/>
          <p:nvPr>
            <p:ph idx="7" type="subTitle"/>
          </p:nvPr>
        </p:nvSpPr>
        <p:spPr>
          <a:xfrm flipH="1">
            <a:off x="4108175" y="3276477"/>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Exercises</a:t>
            </a:r>
            <a:endParaRPr/>
          </a:p>
        </p:txBody>
      </p:sp>
      <p:sp>
        <p:nvSpPr>
          <p:cNvPr id="256" name="Google Shape;256;p30"/>
          <p:cNvSpPr txBox="1"/>
          <p:nvPr>
            <p:ph idx="8" type="subTitle"/>
          </p:nvPr>
        </p:nvSpPr>
        <p:spPr>
          <a:xfrm>
            <a:off x="4106650" y="3662025"/>
            <a:ext cx="22032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00"/>
              <a:t>We’ve prepared some exercises that you can use to practice your skills!</a:t>
            </a:r>
            <a:endParaRPr sz="1000"/>
          </a:p>
        </p:txBody>
      </p:sp>
      <p:sp>
        <p:nvSpPr>
          <p:cNvPr id="257" name="Google Shape;257;p30"/>
          <p:cNvSpPr txBox="1"/>
          <p:nvPr>
            <p:ph idx="9" type="title"/>
          </p:nvPr>
        </p:nvSpPr>
        <p:spPr>
          <a:xfrm>
            <a:off x="2599375" y="1273687"/>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258" name="Google Shape;258;p30"/>
          <p:cNvSpPr txBox="1"/>
          <p:nvPr>
            <p:ph idx="14" type="title"/>
          </p:nvPr>
        </p:nvSpPr>
        <p:spPr>
          <a:xfrm>
            <a:off x="2599375" y="2326864"/>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02</a:t>
            </a:r>
            <a:endParaRPr/>
          </a:p>
        </p:txBody>
      </p:sp>
      <p:sp>
        <p:nvSpPr>
          <p:cNvPr id="259" name="Google Shape;259;p30"/>
          <p:cNvSpPr txBox="1"/>
          <p:nvPr>
            <p:ph idx="15" type="title"/>
          </p:nvPr>
        </p:nvSpPr>
        <p:spPr>
          <a:xfrm>
            <a:off x="2599375" y="3380064"/>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03</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1"/>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r">
              <a:spcBef>
                <a:spcPts val="0"/>
              </a:spcBef>
              <a:spcAft>
                <a:spcPts val="0"/>
              </a:spcAft>
              <a:buNone/>
            </a:pPr>
            <a:r>
              <a:rPr lang="es"/>
              <a:t>Introduction to Programming Languages</a:t>
            </a:r>
            <a:endParaRPr>
              <a:solidFill>
                <a:srgbClr val="FFFFFF"/>
              </a:solidFill>
            </a:endParaRPr>
          </a:p>
        </p:txBody>
      </p:sp>
      <p:sp>
        <p:nvSpPr>
          <p:cNvPr id="265" name="Google Shape;265;p31"/>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266" name="Google Shape;266;p31"/>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Why would you ever name something Java?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2"/>
          <p:cNvSpPr txBox="1"/>
          <p:nvPr>
            <p:ph type="ctrTitle"/>
          </p:nvPr>
        </p:nvSpPr>
        <p:spPr>
          <a:xfrm>
            <a:off x="1459350" y="265450"/>
            <a:ext cx="6225300" cy="44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A VERY QUICK OVERVIEW OF LANGUAGES</a:t>
            </a:r>
            <a:endParaRPr>
              <a:solidFill>
                <a:srgbClr val="FFFFFF"/>
              </a:solidFill>
            </a:endParaRPr>
          </a:p>
        </p:txBody>
      </p:sp>
      <p:sp>
        <p:nvSpPr>
          <p:cNvPr id="272" name="Google Shape;272;p32"/>
          <p:cNvSpPr txBox="1"/>
          <p:nvPr/>
        </p:nvSpPr>
        <p:spPr>
          <a:xfrm>
            <a:off x="2595450" y="707050"/>
            <a:ext cx="3953100" cy="36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(we will try not to make it boring)</a:t>
            </a:r>
            <a:endParaRPr>
              <a:solidFill>
                <a:srgbClr val="FFFFFF"/>
              </a:solidFill>
              <a:latin typeface="Roboto Slab Regular"/>
              <a:ea typeface="Roboto Slab Regular"/>
              <a:cs typeface="Roboto Slab Regular"/>
              <a:sym typeface="Roboto Slab Regular"/>
            </a:endParaRPr>
          </a:p>
        </p:txBody>
      </p:sp>
      <p:graphicFrame>
        <p:nvGraphicFramePr>
          <p:cNvPr id="273" name="Google Shape;273;p32"/>
          <p:cNvGraphicFramePr/>
          <p:nvPr/>
        </p:nvGraphicFramePr>
        <p:xfrm>
          <a:off x="952500" y="1428750"/>
          <a:ext cx="3000000" cy="3000000"/>
        </p:xfrm>
        <a:graphic>
          <a:graphicData uri="http://schemas.openxmlformats.org/drawingml/2006/table">
            <a:tbl>
              <a:tblPr>
                <a:noFill/>
                <a:tableStyleId>{BEE83717-510F-4D31-97BB-FAC31EAA7AF7}</a:tableStyleId>
              </a:tblPr>
              <a:tblGrid>
                <a:gridCol w="2413000"/>
                <a:gridCol w="2413000"/>
                <a:gridCol w="2413000"/>
              </a:tblGrid>
              <a:tr h="381000">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Language</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Date Created</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Description</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381000">
                <a:tc>
                  <a:txBody>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 C++</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1998</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 Used for coding games, computer applications, and operating software. The language is very close to machine code (Low-Level Language). This language is very fast, but </a:t>
                      </a:r>
                      <a:r>
                        <a:rPr lang="es">
                          <a:solidFill>
                            <a:srgbClr val="FFFFFF"/>
                          </a:solidFill>
                          <a:latin typeface="Roboto Slab Regular"/>
                          <a:ea typeface="Roboto Slab Regular"/>
                          <a:cs typeface="Roboto Slab Regular"/>
                          <a:sym typeface="Roboto Slab Regular"/>
                        </a:rPr>
                        <a:t>notoriously</a:t>
                      </a:r>
                      <a:r>
                        <a:rPr lang="es">
                          <a:solidFill>
                            <a:srgbClr val="FFFFFF"/>
                          </a:solidFill>
                          <a:latin typeface="Roboto Slab Regular"/>
                          <a:ea typeface="Roboto Slab Regular"/>
                          <a:cs typeface="Roboto Slab Regular"/>
                          <a:sym typeface="Roboto Slab Regular"/>
                        </a:rPr>
                        <a:t> hard to use</a:t>
                      </a:r>
                      <a:endParaRPr>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bl>
          </a:graphicData>
        </a:graphic>
      </p:graphicFrame>
      <p:pic>
        <p:nvPicPr>
          <p:cNvPr id="274" name="Google Shape;274;p32"/>
          <p:cNvPicPr preferRelativeResize="0"/>
          <p:nvPr/>
        </p:nvPicPr>
        <p:blipFill rotWithShape="1">
          <a:blip r:embed="rId3">
            <a:alphaModFix/>
          </a:blip>
          <a:srcRect b="60949" l="21668" r="27334" t="0"/>
          <a:stretch/>
        </p:blipFill>
        <p:spPr>
          <a:xfrm rot="-6">
            <a:off x="6763500" y="3776726"/>
            <a:ext cx="1428000" cy="1366773"/>
          </a:xfrm>
          <a:prstGeom prst="rect">
            <a:avLst/>
          </a:prstGeom>
          <a:noFill/>
          <a:ln>
            <a:noFill/>
          </a:ln>
        </p:spPr>
      </p:pic>
      <p:pic>
        <p:nvPicPr>
          <p:cNvPr id="275" name="Google Shape;275;p32"/>
          <p:cNvPicPr preferRelativeResize="0"/>
          <p:nvPr/>
        </p:nvPicPr>
        <p:blipFill rotWithShape="1">
          <a:blip r:embed="rId4">
            <a:alphaModFix/>
          </a:blip>
          <a:srcRect b="70955" l="33285" r="33285" t="2890"/>
          <a:stretch/>
        </p:blipFill>
        <p:spPr>
          <a:xfrm>
            <a:off x="1459350" y="3557325"/>
            <a:ext cx="2027325" cy="15861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graphicFrame>
        <p:nvGraphicFramePr>
          <p:cNvPr id="280" name="Google Shape;280;p33"/>
          <p:cNvGraphicFramePr/>
          <p:nvPr/>
        </p:nvGraphicFramePr>
        <p:xfrm>
          <a:off x="952500" y="1093325"/>
          <a:ext cx="3000000" cy="3000000"/>
        </p:xfrm>
        <a:graphic>
          <a:graphicData uri="http://schemas.openxmlformats.org/drawingml/2006/table">
            <a:tbl>
              <a:tblPr>
                <a:noFill/>
                <a:tableStyleId>{BEE83717-510F-4D31-97BB-FAC31EAA7AF7}</a:tableStyleId>
              </a:tblPr>
              <a:tblGrid>
                <a:gridCol w="2413000"/>
                <a:gridCol w="2413000"/>
                <a:gridCol w="2413000"/>
              </a:tblGrid>
              <a:tr h="294775">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Language</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Date Created</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Description</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2564450">
                <a:tc>
                  <a:txBody>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Java</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1995</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One of the most widely used programming languages. Very commonly used for server-side tasks and used by mostly back-end developers. It’s very popular for web development, and its main use</a:t>
                      </a:r>
                      <a:endParaRPr>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bl>
          </a:graphicData>
        </a:graphic>
      </p:graphicFrame>
      <p:pic>
        <p:nvPicPr>
          <p:cNvPr id="281" name="Google Shape;281;p33"/>
          <p:cNvPicPr preferRelativeResize="0"/>
          <p:nvPr/>
        </p:nvPicPr>
        <p:blipFill rotWithShape="1">
          <a:blip r:embed="rId3">
            <a:alphaModFix/>
          </a:blip>
          <a:srcRect b="37980" l="7978" r="0" t="0"/>
          <a:stretch/>
        </p:blipFill>
        <p:spPr>
          <a:xfrm>
            <a:off x="1048500" y="3292801"/>
            <a:ext cx="2317000" cy="1850700"/>
          </a:xfrm>
          <a:prstGeom prst="rect">
            <a:avLst/>
          </a:prstGeom>
          <a:noFill/>
          <a:ln>
            <a:noFill/>
          </a:ln>
        </p:spPr>
      </p:pic>
      <p:pic>
        <p:nvPicPr>
          <p:cNvPr id="282" name="Google Shape;282;p33"/>
          <p:cNvPicPr preferRelativeResize="0"/>
          <p:nvPr/>
        </p:nvPicPr>
        <p:blipFill rotWithShape="1">
          <a:blip r:embed="rId4">
            <a:alphaModFix/>
          </a:blip>
          <a:srcRect b="0" l="0" r="0" t="0"/>
          <a:stretch/>
        </p:blipFill>
        <p:spPr>
          <a:xfrm>
            <a:off x="7050250" y="3531003"/>
            <a:ext cx="1452000" cy="1194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graphicFrame>
        <p:nvGraphicFramePr>
          <p:cNvPr id="287" name="Google Shape;287;p34"/>
          <p:cNvGraphicFramePr/>
          <p:nvPr/>
        </p:nvGraphicFramePr>
        <p:xfrm>
          <a:off x="952500" y="1093325"/>
          <a:ext cx="3000000" cy="3000000"/>
        </p:xfrm>
        <a:graphic>
          <a:graphicData uri="http://schemas.openxmlformats.org/drawingml/2006/table">
            <a:tbl>
              <a:tblPr>
                <a:noFill/>
                <a:tableStyleId>{BEE83717-510F-4D31-97BB-FAC31EAA7AF7}</a:tableStyleId>
              </a:tblPr>
              <a:tblGrid>
                <a:gridCol w="2413000"/>
                <a:gridCol w="2413000"/>
                <a:gridCol w="2413000"/>
              </a:tblGrid>
              <a:tr h="294775">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Language</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Date Created</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b="1" lang="es">
                          <a:solidFill>
                            <a:srgbClr val="FFFFFF"/>
                          </a:solidFill>
                          <a:latin typeface="Roboto Slab"/>
                          <a:ea typeface="Roboto Slab"/>
                          <a:cs typeface="Roboto Slab"/>
                          <a:sym typeface="Roboto Slab"/>
                        </a:rPr>
                        <a:t>Description</a:t>
                      </a:r>
                      <a:endParaRPr b="1">
                        <a:solidFill>
                          <a:srgbClr val="FFFFFF"/>
                        </a:solidFill>
                        <a:latin typeface="Roboto Slab"/>
                        <a:ea typeface="Roboto Slab"/>
                        <a:cs typeface="Roboto Slab"/>
                        <a:sym typeface="Roboto Slab"/>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2564450">
                <a:tc>
                  <a:txBody>
                    <a:bodyPr/>
                    <a:lstStyle/>
                    <a:p>
                      <a:pPr indent="0" lvl="0" marL="0" rtl="0" algn="ctr">
                        <a:spcBef>
                          <a:spcPts val="0"/>
                        </a:spcBef>
                        <a:spcAft>
                          <a:spcPts val="0"/>
                        </a:spcAft>
                        <a:buClr>
                          <a:schemeClr val="dk1"/>
                        </a:buClr>
                        <a:buSzPts val="1100"/>
                        <a:buFont typeface="Arial"/>
                        <a:buNone/>
                      </a:pPr>
                      <a:r>
                        <a:rPr lang="es">
                          <a:solidFill>
                            <a:srgbClr val="FFFFFF"/>
                          </a:solidFill>
                          <a:latin typeface="Roboto Slab Regular"/>
                          <a:ea typeface="Roboto Slab Regular"/>
                          <a:cs typeface="Roboto Slab Regular"/>
                          <a:sym typeface="Roboto Slab Regular"/>
                        </a:rPr>
                        <a:t>JavaScript</a:t>
                      </a:r>
                      <a:endParaRPr>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Clr>
                          <a:schemeClr val="dk1"/>
                        </a:buClr>
                        <a:buSzPts val="1100"/>
                        <a:buFont typeface="Arial"/>
                        <a:buNone/>
                      </a:pPr>
                      <a:r>
                        <a:t/>
                      </a:r>
                      <a:endParaRPr>
                        <a:solidFill>
                          <a:srgbClr val="FFFFFF"/>
                        </a:solidFill>
                        <a:latin typeface="Roboto Slab Regular"/>
                        <a:ea typeface="Roboto Slab Regular"/>
                        <a:cs typeface="Roboto Slab Regular"/>
                        <a:sym typeface="Roboto Slab Regular"/>
                      </a:endParaRPr>
                    </a:p>
                    <a:p>
                      <a:pPr indent="0" lvl="0" marL="0" rtl="0" algn="ctr">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1995</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s">
                          <a:solidFill>
                            <a:srgbClr val="FFFFFF"/>
                          </a:solidFill>
                          <a:latin typeface="Roboto Slab Regular"/>
                          <a:ea typeface="Roboto Slab Regular"/>
                          <a:cs typeface="Roboto Slab Regular"/>
                          <a:sym typeface="Roboto Slab Regular"/>
                        </a:rPr>
                        <a:t>The logic behind the internet, JavaScript is one of the most popular programming languages. Almost every single major website uses JavaScript, either on the frontend or backend. Even games can be made with JavaScript</a:t>
                      </a:r>
                      <a:endParaRPr>
                        <a:solidFill>
                          <a:srgbClr val="FFFFFF"/>
                        </a:solidFill>
                        <a:latin typeface="Roboto Slab Regular"/>
                        <a:ea typeface="Roboto Slab Regular"/>
                        <a:cs typeface="Roboto Slab Regular"/>
                        <a:sym typeface="Roboto Slab Regular"/>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bl>
          </a:graphicData>
        </a:graphic>
      </p:graphicFrame>
      <p:pic>
        <p:nvPicPr>
          <p:cNvPr id="288" name="Google Shape;288;p34"/>
          <p:cNvPicPr preferRelativeResize="0"/>
          <p:nvPr/>
        </p:nvPicPr>
        <p:blipFill>
          <a:blip r:embed="rId3">
            <a:alphaModFix/>
          </a:blip>
          <a:stretch>
            <a:fillRect/>
          </a:stretch>
        </p:blipFill>
        <p:spPr>
          <a:xfrm rot="-2078930">
            <a:off x="352568" y="312678"/>
            <a:ext cx="1181885" cy="1181891"/>
          </a:xfrm>
          <a:prstGeom prst="rect">
            <a:avLst/>
          </a:prstGeom>
          <a:noFill/>
          <a:ln>
            <a:noFill/>
          </a:ln>
        </p:spPr>
      </p:pic>
      <p:pic>
        <p:nvPicPr>
          <p:cNvPr id="289" name="Google Shape;289;p34"/>
          <p:cNvPicPr preferRelativeResize="0"/>
          <p:nvPr/>
        </p:nvPicPr>
        <p:blipFill rotWithShape="1">
          <a:blip r:embed="rId4">
            <a:alphaModFix/>
          </a:blip>
          <a:srcRect b="18450" l="6769" r="5541" t="19174"/>
          <a:stretch/>
        </p:blipFill>
        <p:spPr>
          <a:xfrm rot="2096464">
            <a:off x="7354429" y="551030"/>
            <a:ext cx="1258262" cy="895064"/>
          </a:xfrm>
          <a:prstGeom prst="rect">
            <a:avLst/>
          </a:prstGeom>
          <a:noFill/>
          <a:ln>
            <a:noFill/>
          </a:ln>
        </p:spPr>
      </p:pic>
      <p:pic>
        <p:nvPicPr>
          <p:cNvPr id="290" name="Google Shape;290;p34"/>
          <p:cNvPicPr preferRelativeResize="0"/>
          <p:nvPr/>
        </p:nvPicPr>
        <p:blipFill rotWithShape="1">
          <a:blip r:embed="rId5">
            <a:alphaModFix/>
          </a:blip>
          <a:srcRect b="21433" l="13546" r="13742" t="21025"/>
          <a:stretch/>
        </p:blipFill>
        <p:spPr>
          <a:xfrm rot="1765428">
            <a:off x="220600" y="3603351"/>
            <a:ext cx="1925124" cy="799875"/>
          </a:xfrm>
          <a:prstGeom prst="rect">
            <a:avLst/>
          </a:prstGeom>
          <a:noFill/>
          <a:ln>
            <a:noFill/>
          </a:ln>
        </p:spPr>
      </p:pic>
      <p:pic>
        <p:nvPicPr>
          <p:cNvPr id="291" name="Google Shape;291;p34"/>
          <p:cNvPicPr preferRelativeResize="0"/>
          <p:nvPr/>
        </p:nvPicPr>
        <p:blipFill>
          <a:blip r:embed="rId6">
            <a:alphaModFix/>
          </a:blip>
          <a:stretch>
            <a:fillRect/>
          </a:stretch>
        </p:blipFill>
        <p:spPr>
          <a:xfrm rot="-1933054">
            <a:off x="7307201" y="3231252"/>
            <a:ext cx="1544072" cy="154407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Wave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